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9144000"/>
  <p:embeddedFontLst>
    <p:embeddedFont>
      <p:font typeface="Play"/>
      <p:regular r:id="rId19"/>
      <p:bold r:id="rId20"/>
    </p:embeddedFont>
    <p:embeddedFont>
      <p:font typeface="Garamond"/>
      <p:regular r:id="rId21"/>
      <p:bold r:id="rId22"/>
      <p:italic r:id="rId23"/>
      <p:boldItalic r:id="rId24"/>
    </p:embeddedFont>
    <p:embeddedFont>
      <p:font typeface="Rethink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9" roundtripDataSignature="AMtx7mgjgWgL/zXewglPmzfhyCLwKwmq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bold.fntdata"/><Relationship Id="rId22" Type="http://schemas.openxmlformats.org/officeDocument/2006/relationships/font" Target="fonts/Garamond-bold.fntdata"/><Relationship Id="rId21" Type="http://schemas.openxmlformats.org/officeDocument/2006/relationships/font" Target="fonts/Garamond-regular.fntdata"/><Relationship Id="rId24" Type="http://schemas.openxmlformats.org/officeDocument/2006/relationships/font" Target="fonts/Garamond-boldItalic.fntdata"/><Relationship Id="rId23" Type="http://schemas.openxmlformats.org/officeDocument/2006/relationships/font" Target="fonts/Garamond-italic.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font" Target="fonts/RethinkSans-bold.fntdata"/><Relationship Id="rId25" Type="http://schemas.openxmlformats.org/officeDocument/2006/relationships/font" Target="fonts/RethinkSans-regular.fntdata"/><Relationship Id="rId28" Type="http://schemas.openxmlformats.org/officeDocument/2006/relationships/font" Target="fonts/RethinkSans-boldItalic.fntdata"/><Relationship Id="rId27" Type="http://schemas.openxmlformats.org/officeDocument/2006/relationships/font" Target="fonts/RethinkSans-italic.fntdata"/><Relationship Id="rId5" Type="http://schemas.openxmlformats.org/officeDocument/2006/relationships/slide" Target="slides/slide1.xml"/><Relationship Id="rId6" Type="http://schemas.openxmlformats.org/officeDocument/2006/relationships/slide" Target="slides/slide2.xml"/><Relationship Id="rId29" Type="http://customschemas.google.com/relationships/presentationmetadata" Target="metadata"/><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font" Target="fonts/Play-regular.fntdata"/><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 name="Shape 48"/>
        <p:cNvGrpSpPr/>
        <p:nvPr/>
      </p:nvGrpSpPr>
      <p:grpSpPr>
        <a:xfrm>
          <a:off x="0" y="0"/>
          <a:ext cx="0" cy="0"/>
          <a:chOff x="0" y="0"/>
          <a:chExt cx="0" cy="0"/>
        </a:xfrm>
      </p:grpSpPr>
      <p:sp>
        <p:nvSpPr>
          <p:cNvPr id="49" name="Google Shape;4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 name="Google Shape;5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Keep the meaning of 'my people' broad. Give students 30 seconds to picture two or three people. Students may keep their choices private.</a:t>
            </a:r>
            <a:endParaRPr/>
          </a:p>
          <a:p>
            <a:pPr indent="0" lvl="0" marL="0" rtl="0" algn="l">
              <a:spcBef>
                <a:spcPts val="0"/>
              </a:spcBef>
              <a:spcAft>
                <a:spcPts val="0"/>
              </a:spcAft>
              <a:buNone/>
            </a:pPr>
            <a:r>
              <a:t/>
            </a:r>
            <a:endParaRPr/>
          </a:p>
        </p:txBody>
      </p:sp>
      <p:sp>
        <p:nvSpPr>
          <p:cNvPr id="64" name="Google Shape;6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1" name="Google Shape;71;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Model a specific detail from your own life. Encourage details such as a repeated saying, a food, a routine, a song, or an act of care. Students may pass.</a:t>
            </a:r>
            <a:endParaRPr/>
          </a:p>
          <a:p>
            <a:pPr indent="0" lvl="0" marL="0" rtl="0" algn="l">
              <a:spcBef>
                <a:spcPts val="0"/>
              </a:spcBef>
              <a:spcAft>
                <a:spcPts val="0"/>
              </a:spcAft>
              <a:buNone/>
            </a:pPr>
            <a:r>
              <a:t/>
            </a:r>
            <a:endParaRPr/>
          </a:p>
        </p:txBody>
      </p:sp>
      <p:sp>
        <p:nvSpPr>
          <p:cNvPr id="72" name="Google Shape;72;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 name="Google Shape;7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3" name="Google Shape;9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0" name="Google Shape;100;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needs to be in the student guide. Along with the other two poems.  Put the pictures in as well.</a:t>
            </a:r>
            <a:endParaRPr/>
          </a:p>
          <a:p>
            <a:pPr indent="0" lvl="0" marL="0" rtl="0" algn="l">
              <a:spcBef>
                <a:spcPts val="0"/>
              </a:spcBef>
              <a:spcAft>
                <a:spcPts val="0"/>
              </a:spcAft>
              <a:buNone/>
            </a:pPr>
            <a:r>
              <a:t/>
            </a:r>
            <a:endParaRPr/>
          </a:p>
        </p:txBody>
      </p:sp>
      <p:sp>
        <p:nvSpPr>
          <p:cNvPr id="101" name="Google Shape;101;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2" name="Google Shape;12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Invite two or three observations. Keep the discussion open. Students do not need to identify one correct interpretation.</a:t>
            </a:r>
            <a:endParaRPr/>
          </a:p>
          <a:p>
            <a:pPr indent="0" lvl="0" marL="0" rtl="0" algn="l">
              <a:spcBef>
                <a:spcPts val="0"/>
              </a:spcBef>
              <a:spcAft>
                <a:spcPts val="0"/>
              </a:spcAft>
              <a:buNone/>
            </a:pPr>
            <a:r>
              <a:t/>
            </a:r>
            <a:endParaRPr/>
          </a:p>
        </p:txBody>
      </p:sp>
      <p:sp>
        <p:nvSpPr>
          <p:cNvPr id="123" name="Google Shape;123;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 name="Google Shape;14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Use pairs or trios for voluntary sharing. Close by explaining that the people and places that shape us can also shape whom we notice, serve, and include. Save the work for later project planning.</a:t>
            </a:r>
            <a:endParaRPr/>
          </a:p>
          <a:p>
            <a:pPr indent="0" lvl="0" marL="0" rtl="0" algn="l">
              <a:spcBef>
                <a:spcPts val="0"/>
              </a:spcBef>
              <a:spcAft>
                <a:spcPts val="0"/>
              </a:spcAft>
              <a:buNone/>
            </a:pPr>
            <a:r>
              <a:t/>
            </a:r>
            <a:endParaRPr/>
          </a:p>
        </p:txBody>
      </p:sp>
      <p:sp>
        <p:nvSpPr>
          <p:cNvPr id="146" name="Google Shape;146;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 name="Shape 12"/>
        <p:cNvGrpSpPr/>
        <p:nvPr/>
      </p:nvGrpSpPr>
      <p:grpSpPr>
        <a:xfrm>
          <a:off x="0" y="0"/>
          <a:ext cx="0" cy="0"/>
          <a:chOff x="0" y="0"/>
          <a:chExt cx="0" cy="0"/>
        </a:xfrm>
      </p:grpSpPr>
      <p:sp>
        <p:nvSpPr>
          <p:cNvPr id="13" name="Google Shape;13;p1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2"/>
              </a:buClr>
              <a:buSzPts val="6000"/>
              <a:buFont typeface="Garamond"/>
              <a:buNone/>
              <a:defRPr sz="6000">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1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atin typeface="Garamond"/>
                <a:ea typeface="Garamond"/>
                <a:cs typeface="Garamond"/>
                <a:sym typeface="Garamond"/>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 name="Shape 15"/>
        <p:cNvGrpSpPr/>
        <p:nvPr/>
      </p:nvGrpSpPr>
      <p:grpSpPr>
        <a:xfrm>
          <a:off x="0" y="0"/>
          <a:ext cx="0" cy="0"/>
          <a:chOff x="0" y="0"/>
          <a:chExt cx="0" cy="0"/>
        </a:xfrm>
      </p:grpSpPr>
      <p:sp>
        <p:nvSpPr>
          <p:cNvPr id="16" name="Google Shape;1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4400"/>
              <a:buFont typeface="Garamond"/>
              <a:buNone/>
              <a:defRPr>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1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Font typeface="Arial"/>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Font typeface="Arial"/>
              <a:buChar char="•"/>
              <a:defRPr>
                <a:latin typeface="Garamond"/>
                <a:ea typeface="Garamond"/>
                <a:cs typeface="Garamond"/>
                <a:sym typeface="Garamond"/>
              </a:defRPr>
            </a:lvl2pPr>
            <a:lvl3pPr indent="-228600" lvl="2" marL="1371600" algn="l">
              <a:lnSpc>
                <a:spcPct val="90000"/>
              </a:lnSpc>
              <a:spcBef>
                <a:spcPts val="500"/>
              </a:spcBef>
              <a:spcAft>
                <a:spcPts val="0"/>
              </a:spcAft>
              <a:buClr>
                <a:schemeClr val="dk1"/>
              </a:buClr>
              <a:buSzPts val="2000"/>
              <a:buFont typeface="Garamond"/>
              <a:buNone/>
              <a:defRPr>
                <a:latin typeface="Garamond"/>
                <a:ea typeface="Garamond"/>
                <a:cs typeface="Garamond"/>
                <a:sym typeface="Garamond"/>
              </a:defRPr>
            </a:lvl3pPr>
            <a:lvl4pPr indent="-228600" lvl="3" marL="1828800" algn="l">
              <a:lnSpc>
                <a:spcPct val="90000"/>
              </a:lnSpc>
              <a:spcBef>
                <a:spcPts val="500"/>
              </a:spcBef>
              <a:spcAft>
                <a:spcPts val="0"/>
              </a:spcAft>
              <a:buClr>
                <a:schemeClr val="dk1"/>
              </a:buClr>
              <a:buSzPts val="1800"/>
              <a:buFont typeface="Garamond"/>
              <a:buNone/>
              <a:defRPr>
                <a:latin typeface="Garamond"/>
                <a:ea typeface="Garamond"/>
                <a:cs typeface="Garamond"/>
                <a:sym typeface="Garamond"/>
              </a:defRPr>
            </a:lvl4pPr>
            <a:lvl5pPr indent="-228600" lvl="4" marL="2286000" algn="l">
              <a:lnSpc>
                <a:spcPct val="90000"/>
              </a:lnSpc>
              <a:spcBef>
                <a:spcPts val="500"/>
              </a:spcBef>
              <a:spcAft>
                <a:spcPts val="0"/>
              </a:spcAft>
              <a:buClr>
                <a:schemeClr val="dk1"/>
              </a:buClr>
              <a:buSzPts val="1800"/>
              <a:buFont typeface="Garamond"/>
              <a:buNone/>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1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Font typeface="Arial"/>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Font typeface="Arial"/>
              <a:buChar char="•"/>
              <a:defRPr>
                <a:latin typeface="Garamond"/>
                <a:ea typeface="Garamond"/>
                <a:cs typeface="Garamond"/>
                <a:sym typeface="Garamond"/>
              </a:defRPr>
            </a:lvl2pPr>
            <a:lvl3pPr indent="-228600" lvl="2" marL="1371600" algn="l">
              <a:lnSpc>
                <a:spcPct val="90000"/>
              </a:lnSpc>
              <a:spcBef>
                <a:spcPts val="500"/>
              </a:spcBef>
              <a:spcAft>
                <a:spcPts val="0"/>
              </a:spcAft>
              <a:buClr>
                <a:schemeClr val="dk1"/>
              </a:buClr>
              <a:buSzPts val="2000"/>
              <a:buFont typeface="Garamond"/>
              <a:buNone/>
              <a:defRPr>
                <a:latin typeface="Garamond"/>
                <a:ea typeface="Garamond"/>
                <a:cs typeface="Garamond"/>
                <a:sym typeface="Garamond"/>
              </a:defRPr>
            </a:lvl3pPr>
            <a:lvl4pPr indent="-228600" lvl="3" marL="1828800" algn="l">
              <a:lnSpc>
                <a:spcPct val="90000"/>
              </a:lnSpc>
              <a:spcBef>
                <a:spcPts val="500"/>
              </a:spcBef>
              <a:spcAft>
                <a:spcPts val="0"/>
              </a:spcAft>
              <a:buClr>
                <a:schemeClr val="dk1"/>
              </a:buClr>
              <a:buSzPts val="1800"/>
              <a:buFont typeface="Garamond"/>
              <a:buNone/>
              <a:defRPr>
                <a:latin typeface="Garamond"/>
                <a:ea typeface="Garamond"/>
                <a:cs typeface="Garamond"/>
                <a:sym typeface="Garamond"/>
              </a:defRPr>
            </a:lvl4pPr>
            <a:lvl5pPr indent="-228600" lvl="4" marL="2286000" algn="l">
              <a:lnSpc>
                <a:spcPct val="90000"/>
              </a:lnSpc>
              <a:spcBef>
                <a:spcPts val="500"/>
              </a:spcBef>
              <a:spcAft>
                <a:spcPts val="0"/>
              </a:spcAft>
              <a:buClr>
                <a:schemeClr val="dk1"/>
              </a:buClr>
              <a:buSzPts val="1800"/>
              <a:buFont typeface="Garamond"/>
              <a:buNone/>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4400"/>
              <a:buFont typeface="Garamond"/>
              <a:buNone/>
              <a:defRPr>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Clr>
                <a:schemeClr val="dk1"/>
              </a:buClr>
              <a:buSzPts val="2800"/>
              <a:buChar char="•"/>
              <a:defRPr>
                <a:latin typeface="Garamond"/>
                <a:ea typeface="Garamond"/>
                <a:cs typeface="Garamond"/>
                <a:sym typeface="Garamond"/>
              </a:defRPr>
            </a:lvl1pPr>
            <a:lvl2pPr indent="-381000" lvl="1" marL="914400" algn="l">
              <a:lnSpc>
                <a:spcPct val="90000"/>
              </a:lnSpc>
              <a:spcBef>
                <a:spcPts val="500"/>
              </a:spcBef>
              <a:spcAft>
                <a:spcPts val="0"/>
              </a:spcAft>
              <a:buClr>
                <a:schemeClr val="dk1"/>
              </a:buClr>
              <a:buSzPts val="2400"/>
              <a:buChar char="•"/>
              <a:defRPr>
                <a:latin typeface="Garamond"/>
                <a:ea typeface="Garamond"/>
                <a:cs typeface="Garamond"/>
                <a:sym typeface="Garamond"/>
              </a:defRPr>
            </a:lvl2pPr>
            <a:lvl3pPr indent="-355600" lvl="2" marL="1371600" algn="l">
              <a:lnSpc>
                <a:spcPct val="90000"/>
              </a:lnSpc>
              <a:spcBef>
                <a:spcPts val="500"/>
              </a:spcBef>
              <a:spcAft>
                <a:spcPts val="0"/>
              </a:spcAft>
              <a:buClr>
                <a:schemeClr val="dk1"/>
              </a:buClr>
              <a:buSzPts val="2000"/>
              <a:buChar char="•"/>
              <a:defRPr>
                <a:latin typeface="Garamond"/>
                <a:ea typeface="Garamond"/>
                <a:cs typeface="Garamond"/>
                <a:sym typeface="Garamond"/>
              </a:defRPr>
            </a:lvl3pPr>
            <a:lvl4pPr indent="-342900" lvl="3" marL="1828800" algn="l">
              <a:lnSpc>
                <a:spcPct val="90000"/>
              </a:lnSpc>
              <a:spcBef>
                <a:spcPts val="500"/>
              </a:spcBef>
              <a:spcAft>
                <a:spcPts val="0"/>
              </a:spcAft>
              <a:buClr>
                <a:schemeClr val="dk1"/>
              </a:buClr>
              <a:buSzPts val="1800"/>
              <a:buChar char="•"/>
              <a:defRPr>
                <a:latin typeface="Garamond"/>
                <a:ea typeface="Garamond"/>
                <a:cs typeface="Garamond"/>
                <a:sym typeface="Garamond"/>
              </a:defRPr>
            </a:lvl4pPr>
            <a:lvl5pPr indent="-342900" lvl="4" marL="2286000" algn="l">
              <a:lnSpc>
                <a:spcPct val="90000"/>
              </a:lnSpc>
              <a:spcBef>
                <a:spcPts val="500"/>
              </a:spcBef>
              <a:spcAft>
                <a:spcPts val="0"/>
              </a:spcAft>
              <a:buClr>
                <a:schemeClr val="dk1"/>
              </a:buClr>
              <a:buSzPts val="1800"/>
              <a:buChar char="•"/>
              <a:defRPr>
                <a:latin typeface="Garamond"/>
                <a:ea typeface="Garamond"/>
                <a:cs typeface="Garamond"/>
                <a:sym typeface="Garamond"/>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2" name="Shape 22"/>
        <p:cNvGrpSpPr/>
        <p:nvPr/>
      </p:nvGrpSpPr>
      <p:grpSpPr>
        <a:xfrm>
          <a:off x="0" y="0"/>
          <a:ext cx="0" cy="0"/>
          <a:chOff x="0" y="0"/>
          <a:chExt cx="0" cy="0"/>
        </a:xfrm>
      </p:grpSpPr>
      <p:sp>
        <p:nvSpPr>
          <p:cNvPr id="23" name="Google Shape;23;p20"/>
          <p:cNvSpPr txBox="1"/>
          <p:nvPr>
            <p:ph type="title"/>
          </p:nvPr>
        </p:nvSpPr>
        <p:spPr>
          <a:xfrm>
            <a:off x="838200" y="1442452"/>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6000"/>
              <a:buFont typeface="Garamond"/>
              <a:buNone/>
              <a:defRPr sz="6000">
                <a:latin typeface="Garamond"/>
                <a:ea typeface="Garamond"/>
                <a:cs typeface="Garamond"/>
                <a:sym typeface="Garamon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latin typeface="Garamond"/>
                <a:ea typeface="Garamond"/>
                <a:cs typeface="Garamond"/>
                <a:sym typeface="Garamond"/>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5" name="Shape 25"/>
        <p:cNvGrpSpPr/>
        <p:nvPr/>
      </p:nvGrpSpPr>
      <p:grpSpPr>
        <a:xfrm>
          <a:off x="0" y="0"/>
          <a:ext cx="0" cy="0"/>
          <a:chOff x="0" y="0"/>
          <a:chExt cx="0" cy="0"/>
        </a:xfrm>
      </p:grpSpPr>
      <p:sp>
        <p:nvSpPr>
          <p:cNvPr id="26" name="Google Shape;26;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8" name="Google Shape;28;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 name="Google Shape;29;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0" name="Google Shape;30;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1" name="Shape 31"/>
        <p:cNvGrpSpPr/>
        <p:nvPr/>
      </p:nvGrpSpPr>
      <p:grpSpPr>
        <a:xfrm>
          <a:off x="0" y="0"/>
          <a:ext cx="0" cy="0"/>
          <a:chOff x="0" y="0"/>
          <a:chExt cx="0" cy="0"/>
        </a:xfrm>
      </p:grpSpPr>
      <p:sp>
        <p:nvSpPr>
          <p:cNvPr id="32" name="Google Shape;32;p2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33" name="Shape 33"/>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2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2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 name="Shape 38"/>
        <p:cNvGrpSpPr/>
        <p:nvPr/>
      </p:nvGrpSpPr>
      <p:grpSpPr>
        <a:xfrm>
          <a:off x="0" y="0"/>
          <a:ext cx="0" cy="0"/>
          <a:chOff x="0" y="0"/>
          <a:chExt cx="0" cy="0"/>
        </a:xfrm>
      </p:grpSpPr>
      <p:sp>
        <p:nvSpPr>
          <p:cNvPr id="39" name="Google Shape;39;p2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2"/>
              </a:buClr>
              <a:buSzPts val="3200"/>
              <a:buFont typeface="Rethink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25"/>
          <p:cNvSpPr/>
          <p:nvPr>
            <p:ph idx="2" type="pic"/>
          </p:nvPr>
        </p:nvSpPr>
        <p:spPr>
          <a:xfrm>
            <a:off x="5183188" y="987425"/>
            <a:ext cx="6172200" cy="4873625"/>
          </a:xfrm>
          <a:prstGeom prst="rect">
            <a:avLst/>
          </a:prstGeom>
          <a:noFill/>
          <a:ln>
            <a:noFill/>
          </a:ln>
        </p:spPr>
      </p:sp>
      <p:sp>
        <p:nvSpPr>
          <p:cNvPr id="41" name="Google Shape;41;p2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11" Type="http://schemas.openxmlformats.org/officeDocument/2006/relationships/theme" Target="../theme/theme2.xml"/><Relationship Id="rId10" Type="http://schemas.openxmlformats.org/officeDocument/2006/relationships/slideLayout" Target="../slideLayouts/slideLayout9.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9" name="Shape 9"/>
        <p:cNvGrpSpPr/>
        <p:nvPr/>
      </p:nvGrpSpPr>
      <p:grpSpPr>
        <a:xfrm>
          <a:off x="0" y="0"/>
          <a:ext cx="0" cy="0"/>
          <a:chOff x="0" y="0"/>
          <a:chExt cx="0" cy="0"/>
        </a:xfrm>
      </p:grpSpPr>
      <p:sp>
        <p:nvSpPr>
          <p:cNvPr id="10" name="Google Shape;10;p1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Rethink Sans"/>
                <a:ea typeface="Rethink Sans"/>
                <a:cs typeface="Rethink Sans"/>
                <a:sym typeface="Rethink Sans"/>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Rethink Sans"/>
                <a:ea typeface="Rethink Sans"/>
                <a:cs typeface="Rethink Sans"/>
                <a:sym typeface="Rethink Sans"/>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Rethink Sans"/>
                <a:ea typeface="Rethink Sans"/>
                <a:cs typeface="Rethink Sans"/>
                <a:sym typeface="Rethink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Rethink Sans"/>
                <a:ea typeface="Rethink Sans"/>
                <a:cs typeface="Rethink Sans"/>
                <a:sym typeface="Rethink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1" name="Google Shape;11;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2"/>
              </a:buClr>
              <a:buSzPts val="4400"/>
              <a:buFont typeface="Rethink Sans"/>
              <a:buNone/>
              <a:defRPr b="1" i="0" sz="4400" u="none" cap="none" strike="noStrike">
                <a:solidFill>
                  <a:schemeClr val="dk2"/>
                </a:solidFill>
                <a:latin typeface="Rethink Sans"/>
                <a:ea typeface="Rethink Sans"/>
                <a:cs typeface="Rethink Sans"/>
                <a:sym typeface="Rethink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image" Target="../media/image10.jpg"/><Relationship Id="rId5" Type="http://schemas.openxmlformats.org/officeDocument/2006/relationships/hyperlink" Target="https://son-of-encouragement.blogspot.com/2010/03/" TargetMode="External"/><Relationship Id="rId6" Type="http://schemas.openxmlformats.org/officeDocument/2006/relationships/hyperlink" Target="https://creativecommons.org/licenses/by-sa/3.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hyperlink" Target="https://homeless-mankind.blogspot.com/" TargetMode="External"/><Relationship Id="rId5" Type="http://schemas.openxmlformats.org/officeDocument/2006/relationships/hyperlink" Target="https://creativecommons.org/licenses/by-nc-sa/3.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 name="Shape 45"/>
        <p:cNvGrpSpPr/>
        <p:nvPr/>
      </p:nvGrpSpPr>
      <p:grpSpPr>
        <a:xfrm>
          <a:off x="0" y="0"/>
          <a:ext cx="0" cy="0"/>
          <a:chOff x="0" y="0"/>
          <a:chExt cx="0" cy="0"/>
        </a:xfrm>
      </p:grpSpPr>
      <p:sp>
        <p:nvSpPr>
          <p:cNvPr id="46" name="Google Shape;46;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00000"/>
              <a:buFont typeface="Garamond"/>
              <a:buNone/>
            </a:pPr>
            <a:r>
              <a:rPr lang="en-US"/>
              <a:t>Who am I really and </a:t>
            </a:r>
            <a:br>
              <a:rPr lang="en-US"/>
            </a:br>
            <a:r>
              <a:rPr lang="en-US"/>
              <a:t>Who Are My People?</a:t>
            </a:r>
            <a:br>
              <a:rPr lang="en-US"/>
            </a:br>
            <a:endParaRPr/>
          </a:p>
        </p:txBody>
      </p:sp>
      <p:sp>
        <p:nvSpPr>
          <p:cNvPr id="47" name="Google Shape;47;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i="1" lang="en-US"/>
              <a:t>The People, Places, and Everyday Details That Shape Us</a:t>
            </a:r>
            <a:endParaRPr/>
          </a:p>
          <a:p>
            <a:pPr indent="0" lvl="0" marL="0" rtl="0" algn="ctr">
              <a:lnSpc>
                <a:spcPct val="90000"/>
              </a:lnSpc>
              <a:spcBef>
                <a:spcPts val="1000"/>
              </a:spcBef>
              <a:spcAft>
                <a:spcPts val="0"/>
              </a:spcAft>
              <a:buClr>
                <a:schemeClr val="dk1"/>
              </a:buClr>
              <a:buSzPts val="24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 name="Shape 51"/>
        <p:cNvGrpSpPr/>
        <p:nvPr/>
      </p:nvGrpSpPr>
      <p:grpSpPr>
        <a:xfrm>
          <a:off x="0" y="0"/>
          <a:ext cx="0" cy="0"/>
          <a:chOff x="0" y="0"/>
          <a:chExt cx="0" cy="0"/>
        </a:xfrm>
      </p:grpSpPr>
      <p:sp>
        <p:nvSpPr>
          <p:cNvPr id="52" name="Google Shape;52;p2"/>
          <p:cNvSpPr/>
          <p:nvPr/>
        </p:nvSpPr>
        <p:spPr>
          <a:xfrm>
            <a:off x="0" y="-1"/>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3" name="Google Shape;53;p2"/>
          <p:cNvSpPr/>
          <p:nvPr/>
        </p:nvSpPr>
        <p:spPr>
          <a:xfrm>
            <a:off x="0" y="0"/>
            <a:ext cx="12188952" cy="6858000"/>
          </a:xfrm>
          <a:prstGeom prst="rect">
            <a:avLst/>
          </a:prstGeom>
          <a:solidFill>
            <a:schemeClr val="lt2">
              <a:alpha val="50196"/>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id="54" name="Google Shape;54;p2"/>
          <p:cNvPicPr preferRelativeResize="0"/>
          <p:nvPr/>
        </p:nvPicPr>
        <p:blipFill rotWithShape="1">
          <a:blip r:embed="rId3">
            <a:alphaModFix/>
          </a:blip>
          <a:srcRect b="0" l="0" r="0" t="0"/>
          <a:stretch/>
        </p:blipFill>
        <p:spPr>
          <a:xfrm>
            <a:off x="0" y="0"/>
            <a:ext cx="12188952" cy="6862380"/>
          </a:xfrm>
          <a:prstGeom prst="rect">
            <a:avLst/>
          </a:prstGeom>
          <a:noFill/>
          <a:ln>
            <a:noFill/>
          </a:ln>
        </p:spPr>
      </p:pic>
      <p:sp>
        <p:nvSpPr>
          <p:cNvPr id="55" name="Google Shape;55;p2"/>
          <p:cNvSpPr/>
          <p:nvPr/>
        </p:nvSpPr>
        <p:spPr>
          <a:xfrm>
            <a:off x="0" y="0"/>
            <a:ext cx="12188952" cy="6858000"/>
          </a:xfrm>
          <a:prstGeom prst="rect">
            <a:avLst/>
          </a:prstGeom>
          <a:solidFill>
            <a:schemeClr val="accent1">
              <a:alpha val="20000"/>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6" name="Google Shape;56;p2"/>
          <p:cNvSpPr/>
          <p:nvPr/>
        </p:nvSpPr>
        <p:spPr>
          <a:xfrm>
            <a:off x="538542" y="729175"/>
            <a:ext cx="11099352" cy="539965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88DEFF"/>
              </a:solidFill>
              <a:latin typeface="Arial"/>
              <a:ea typeface="Arial"/>
              <a:cs typeface="Arial"/>
              <a:sym typeface="Arial"/>
            </a:endParaRPr>
          </a:p>
        </p:txBody>
      </p:sp>
      <p:sp>
        <p:nvSpPr>
          <p:cNvPr id="57" name="Google Shape;57;p2"/>
          <p:cNvSpPr txBox="1"/>
          <p:nvPr>
            <p:ph type="title"/>
          </p:nvPr>
        </p:nvSpPr>
        <p:spPr>
          <a:xfrm>
            <a:off x="1191966" y="905011"/>
            <a:ext cx="3629555" cy="188913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800"/>
              <a:buFont typeface="Play"/>
              <a:buNone/>
            </a:pPr>
            <a:r>
              <a:rPr lang="en-US" sz="4800">
                <a:solidFill>
                  <a:schemeClr val="dk1"/>
                </a:solidFill>
                <a:latin typeface="Play"/>
                <a:ea typeface="Play"/>
                <a:cs typeface="Play"/>
                <a:sym typeface="Play"/>
              </a:rPr>
              <a:t>Who Am I really?</a:t>
            </a:r>
            <a:endParaRPr/>
          </a:p>
        </p:txBody>
      </p:sp>
      <p:sp>
        <p:nvSpPr>
          <p:cNvPr id="58" name="Google Shape;58;p2"/>
          <p:cNvSpPr txBox="1"/>
          <p:nvPr>
            <p:ph idx="1" type="body"/>
          </p:nvPr>
        </p:nvSpPr>
        <p:spPr>
          <a:xfrm>
            <a:off x="1191966" y="2965592"/>
            <a:ext cx="3629555" cy="2987397"/>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0"/>
              </a:spcBef>
              <a:spcAft>
                <a:spcPts val="0"/>
              </a:spcAft>
              <a:buClr>
                <a:schemeClr val="dk1"/>
              </a:buClr>
              <a:buSzPts val="1800"/>
              <a:buChar char="•"/>
            </a:pPr>
            <a:r>
              <a:rPr lang="en-US" sz="1800">
                <a:latin typeface="Arial"/>
                <a:ea typeface="Arial"/>
                <a:cs typeface="Arial"/>
                <a:sym typeface="Arial"/>
              </a:rPr>
              <a:t>We are shaped by the people, places, and experiences in our life. </a:t>
            </a:r>
            <a:endParaRPr/>
          </a:p>
          <a:p>
            <a:pPr indent="-114300" lvl="0" marL="457200" rtl="0" algn="l">
              <a:lnSpc>
                <a:spcPct val="90000"/>
              </a:lnSpc>
              <a:spcBef>
                <a:spcPts val="1000"/>
              </a:spcBef>
              <a:spcAft>
                <a:spcPts val="0"/>
              </a:spcAft>
              <a:buClr>
                <a:schemeClr val="dk1"/>
              </a:buClr>
              <a:buSzPts val="1800"/>
              <a:buNone/>
            </a:pPr>
            <a:r>
              <a:t/>
            </a:r>
            <a:endParaRPr sz="1800">
              <a:latin typeface="Arial"/>
              <a:ea typeface="Arial"/>
              <a:cs typeface="Arial"/>
              <a:sym typeface="Arial"/>
            </a:endParaRPr>
          </a:p>
          <a:p>
            <a:pPr indent="-114300" lvl="0" marL="457200" rtl="0" algn="l">
              <a:lnSpc>
                <a:spcPct val="90000"/>
              </a:lnSpc>
              <a:spcBef>
                <a:spcPts val="1000"/>
              </a:spcBef>
              <a:spcAft>
                <a:spcPts val="0"/>
              </a:spcAft>
              <a:buClr>
                <a:schemeClr val="dk1"/>
              </a:buClr>
              <a:buSzPts val="1800"/>
              <a:buNone/>
            </a:pPr>
            <a:r>
              <a:t/>
            </a:r>
            <a:endParaRPr sz="1800">
              <a:latin typeface="Arial"/>
              <a:ea typeface="Arial"/>
              <a:cs typeface="Arial"/>
              <a:sym typeface="Arial"/>
            </a:endParaRPr>
          </a:p>
          <a:p>
            <a:pPr indent="-228600" lvl="0" marL="457200" rtl="0" algn="l">
              <a:lnSpc>
                <a:spcPct val="90000"/>
              </a:lnSpc>
              <a:spcBef>
                <a:spcPts val="1000"/>
              </a:spcBef>
              <a:spcAft>
                <a:spcPts val="0"/>
              </a:spcAft>
              <a:buClr>
                <a:schemeClr val="dk1"/>
              </a:buClr>
              <a:buSzPts val="1800"/>
              <a:buChar char="•"/>
            </a:pPr>
            <a:r>
              <a:rPr lang="en-US" sz="1800">
                <a:latin typeface="Arial"/>
                <a:ea typeface="Arial"/>
                <a:cs typeface="Arial"/>
                <a:sym typeface="Arial"/>
              </a:rPr>
              <a:t>Looking at the people in our lives helps us know ourselves and it helps others know us</a:t>
            </a:r>
            <a:endParaRPr/>
          </a:p>
        </p:txBody>
      </p:sp>
      <p:pic>
        <p:nvPicPr>
          <p:cNvPr descr="The End Times Passover: March 2010" id="59" name="Google Shape;59;p2"/>
          <p:cNvPicPr preferRelativeResize="0"/>
          <p:nvPr>
            <p:ph idx="2" type="body"/>
          </p:nvPr>
        </p:nvPicPr>
        <p:blipFill rotWithShape="1">
          <a:blip r:embed="rId4">
            <a:alphaModFix/>
          </a:blip>
          <a:srcRect b="0" l="19505" r="0" t="0"/>
          <a:stretch/>
        </p:blipFill>
        <p:spPr>
          <a:xfrm>
            <a:off x="5359151" y="895610"/>
            <a:ext cx="6107166" cy="5058020"/>
          </a:xfrm>
          <a:prstGeom prst="rect">
            <a:avLst/>
          </a:prstGeom>
          <a:noFill/>
          <a:ln>
            <a:noFill/>
          </a:ln>
        </p:spPr>
      </p:pic>
      <p:sp>
        <p:nvSpPr>
          <p:cNvPr id="60" name="Google Shape;60;p2"/>
          <p:cNvSpPr txBox="1"/>
          <p:nvPr/>
        </p:nvSpPr>
        <p:spPr>
          <a:xfrm>
            <a:off x="9034241" y="5753575"/>
            <a:ext cx="2432076" cy="200055"/>
          </a:xfrm>
          <a:prstGeom prst="rect">
            <a:avLst/>
          </a:prstGeom>
          <a:solidFill>
            <a:srgbClr val="000000"/>
          </a:solid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700" u="sng" cap="none" strike="noStrike">
                <a:solidFill>
                  <a:srgbClr val="FFFFFF"/>
                </a:solidFill>
                <a:latin typeface="Arial"/>
                <a:ea typeface="Arial"/>
                <a:cs typeface="Arial"/>
                <a:sym typeface="Arial"/>
                <a:hlinkClick r:id="rId5">
                  <a:extLst>
                    <a:ext uri="{A12FA001-AC4F-418D-AE19-62706E023703}">
                      <ahyp:hlinkClr val="tx"/>
                    </a:ext>
                  </a:extLst>
                </a:hlinkClick>
              </a:rPr>
              <a:t>This Photo</a:t>
            </a:r>
            <a:r>
              <a:rPr b="0" i="0" lang="en-US" sz="700" u="none" cap="none" strike="noStrike">
                <a:solidFill>
                  <a:srgbClr val="FFFFFF"/>
                </a:solidFill>
                <a:latin typeface="Arial"/>
                <a:ea typeface="Arial"/>
                <a:cs typeface="Arial"/>
                <a:sym typeface="Arial"/>
              </a:rPr>
              <a:t> by Unknown Author is licensed under </a:t>
            </a:r>
            <a:r>
              <a:rPr b="0" i="0" lang="en-US" sz="700" u="sng" cap="none" strike="noStrike">
                <a:solidFill>
                  <a:srgbClr val="FFFFFF"/>
                </a:solidFill>
                <a:latin typeface="Arial"/>
                <a:ea typeface="Arial"/>
                <a:cs typeface="Arial"/>
                <a:sym typeface="Arial"/>
                <a:hlinkClick r:id="rId6">
                  <a:extLst>
                    <a:ext uri="{A12FA001-AC4F-418D-AE19-62706E023703}">
                      <ahyp:hlinkClr val="tx"/>
                    </a:ext>
                  </a:extLst>
                </a:hlinkClick>
              </a:rPr>
              <a:t>CC BY-SA</a:t>
            </a:r>
            <a:endParaRPr b="0" i="0" sz="700" u="none" cap="none" strike="noStrike">
              <a:solidFill>
                <a:srgbClr val="FFFFFF"/>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People Who Shape Us </a:t>
            </a:r>
            <a:endParaRPr/>
          </a:p>
        </p:txBody>
      </p:sp>
      <p:sp>
        <p:nvSpPr>
          <p:cNvPr id="67" name="Google Shape;67;p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Family and chosen family</a:t>
            </a:r>
            <a:endParaRPr/>
          </a:p>
          <a:p>
            <a:pPr indent="-228600" lvl="0" marL="228600" rtl="0" algn="l">
              <a:lnSpc>
                <a:spcPct val="90000"/>
              </a:lnSpc>
              <a:spcBef>
                <a:spcPts val="1000"/>
              </a:spcBef>
              <a:spcAft>
                <a:spcPts val="0"/>
              </a:spcAft>
              <a:buClr>
                <a:schemeClr val="dk1"/>
              </a:buClr>
              <a:buSzPts val="2800"/>
              <a:buChar char="•"/>
            </a:pPr>
            <a:r>
              <a:rPr lang="en-US"/>
              <a:t>Friends and neighbors</a:t>
            </a:r>
            <a:endParaRPr/>
          </a:p>
          <a:p>
            <a:pPr indent="-228600" lvl="0" marL="228600" rtl="0" algn="l">
              <a:lnSpc>
                <a:spcPct val="90000"/>
              </a:lnSpc>
              <a:spcBef>
                <a:spcPts val="1000"/>
              </a:spcBef>
              <a:spcAft>
                <a:spcPts val="0"/>
              </a:spcAft>
              <a:buClr>
                <a:schemeClr val="dk1"/>
              </a:buClr>
              <a:buSzPts val="2800"/>
              <a:buChar char="•"/>
            </a:pPr>
            <a:r>
              <a:rPr lang="en-US"/>
              <a:t>Teachers, coaches, and mentors</a:t>
            </a:r>
            <a:endParaRPr/>
          </a:p>
          <a:p>
            <a:pPr indent="-228600" lvl="0" marL="228600" rtl="0" algn="l">
              <a:lnSpc>
                <a:spcPct val="90000"/>
              </a:lnSpc>
              <a:spcBef>
                <a:spcPts val="1000"/>
              </a:spcBef>
              <a:spcAft>
                <a:spcPts val="0"/>
              </a:spcAft>
              <a:buClr>
                <a:schemeClr val="dk1"/>
              </a:buClr>
              <a:buSzPts val="2800"/>
              <a:buChar char="•"/>
            </a:pPr>
            <a:r>
              <a:rPr lang="en-US"/>
              <a:t>Teams, clubs, cultural groups, and faith communities</a:t>
            </a:r>
            <a:endParaRPr/>
          </a:p>
          <a:p>
            <a:pPr indent="-228600" lvl="0" marL="228600" rtl="0" algn="l">
              <a:lnSpc>
                <a:spcPct val="90000"/>
              </a:lnSpc>
              <a:spcBef>
                <a:spcPts val="1000"/>
              </a:spcBef>
              <a:spcAft>
                <a:spcPts val="0"/>
              </a:spcAft>
              <a:buClr>
                <a:schemeClr val="dk1"/>
              </a:buClr>
              <a:buSzPts val="2800"/>
              <a:buChar char="•"/>
            </a:pPr>
            <a:r>
              <a:rPr lang="en-US"/>
              <a:t>Who has helped shape you?</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América Africana Espanhol Crianças · Foto gratuita no Pixabay" id="68" name="Google Shape;68;p3"/>
          <p:cNvPicPr preferRelativeResize="0"/>
          <p:nvPr>
            <p:ph idx="2" type="body"/>
          </p:nvPr>
        </p:nvPicPr>
        <p:blipFill rotWithShape="1">
          <a:blip r:embed="rId3">
            <a:alphaModFix/>
          </a:blip>
          <a:srcRect b="0" l="0" r="0" t="0"/>
          <a:stretch/>
        </p:blipFill>
        <p:spPr>
          <a:xfrm>
            <a:off x="6172200" y="2274094"/>
            <a:ext cx="5181600" cy="34544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One Small Detail </a:t>
            </a:r>
            <a:endParaRPr/>
          </a:p>
        </p:txBody>
      </p:sp>
      <p:sp>
        <p:nvSpPr>
          <p:cNvPr id="75" name="Google Shape;75;p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Choose one person.</a:t>
            </a:r>
            <a:endParaRPr/>
          </a:p>
          <a:p>
            <a:pPr indent="-228600" lvl="0" marL="228600" rtl="0" algn="l">
              <a:lnSpc>
                <a:spcPct val="90000"/>
              </a:lnSpc>
              <a:spcBef>
                <a:spcPts val="1000"/>
              </a:spcBef>
              <a:spcAft>
                <a:spcPts val="0"/>
              </a:spcAft>
              <a:buClr>
                <a:schemeClr val="dk1"/>
              </a:buClr>
              <a:buSzPts val="2800"/>
              <a:buChar char="•"/>
            </a:pPr>
            <a:r>
              <a:rPr lang="en-US"/>
              <a:t>What do they say, cook, play, teach, do, or believe?</a:t>
            </a:r>
            <a:endParaRPr/>
          </a:p>
          <a:p>
            <a:pPr indent="-228600" lvl="0" marL="228600" rtl="0" algn="l">
              <a:lnSpc>
                <a:spcPct val="90000"/>
              </a:lnSpc>
              <a:spcBef>
                <a:spcPts val="1000"/>
              </a:spcBef>
              <a:spcAft>
                <a:spcPts val="0"/>
              </a:spcAft>
              <a:buClr>
                <a:schemeClr val="dk1"/>
              </a:buClr>
              <a:buSzPts val="2800"/>
              <a:buChar char="•"/>
            </a:pPr>
            <a:r>
              <a:rPr lang="en-US"/>
              <a:t>Share one detail with a partner.</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Hispanic Heritage Month: Join IndyStar to pay tribute to immigrants" id="76" name="Google Shape;76;p4"/>
          <p:cNvPicPr preferRelativeResize="0"/>
          <p:nvPr>
            <p:ph idx="2" type="body"/>
          </p:nvPr>
        </p:nvPicPr>
        <p:blipFill rotWithShape="1">
          <a:blip r:embed="rId3">
            <a:alphaModFix/>
          </a:blip>
          <a:srcRect b="0" l="0" r="0" t="0"/>
          <a:stretch/>
        </p:blipFill>
        <p:spPr>
          <a:xfrm>
            <a:off x="6172200" y="2544914"/>
            <a:ext cx="5181600" cy="291275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0" name="Shape 80"/>
        <p:cNvGrpSpPr/>
        <p:nvPr/>
      </p:nvGrpSpPr>
      <p:grpSpPr>
        <a:xfrm>
          <a:off x="0" y="0"/>
          <a:ext cx="0" cy="0"/>
          <a:chOff x="0" y="0"/>
          <a:chExt cx="0" cy="0"/>
        </a:xfrm>
      </p:grpSpPr>
      <p:sp>
        <p:nvSpPr>
          <p:cNvPr id="81" name="Google Shape;81;p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17 Song Lyrics That Were Completely Misunderstood" id="82" name="Google Shape;82;p5"/>
          <p:cNvPicPr preferRelativeResize="0"/>
          <p:nvPr/>
        </p:nvPicPr>
        <p:blipFill rotWithShape="1">
          <a:blip r:embed="rId3">
            <a:alphaModFix/>
          </a:blip>
          <a:srcRect b="1373" l="0" r="-2" t="6546"/>
          <a:stretch/>
        </p:blipFill>
        <p:spPr>
          <a:xfrm>
            <a:off x="4883025" y="10"/>
            <a:ext cx="7308975" cy="3364982"/>
          </a:xfrm>
          <a:custGeom>
            <a:rect b="b" l="l" r="r" t="t"/>
            <a:pathLst>
              <a:path extrusionOk="0" h="3364992" w="7308975">
                <a:moveTo>
                  <a:pt x="0" y="0"/>
                </a:moveTo>
                <a:lnTo>
                  <a:pt x="7308975" y="0"/>
                </a:lnTo>
                <a:lnTo>
                  <a:pt x="7308975" y="3364992"/>
                </a:lnTo>
                <a:lnTo>
                  <a:pt x="1210305" y="3364992"/>
                </a:lnTo>
                <a:lnTo>
                  <a:pt x="1192705" y="2943200"/>
                </a:lnTo>
                <a:cubicBezTo>
                  <a:pt x="1098874" y="1825108"/>
                  <a:pt x="684692" y="821621"/>
                  <a:pt x="62981" y="69271"/>
                </a:cubicBezTo>
                <a:close/>
              </a:path>
            </a:pathLst>
          </a:custGeom>
          <a:noFill/>
          <a:ln>
            <a:noFill/>
          </a:ln>
        </p:spPr>
      </p:pic>
      <p:pic>
        <p:nvPicPr>
          <p:cNvPr descr="Poetry, Mosaic Ceiling (Washington, DC) | takomabibelot | Flickr" id="83" name="Google Shape;83;p5"/>
          <p:cNvPicPr preferRelativeResize="0"/>
          <p:nvPr>
            <p:ph idx="2" type="body"/>
          </p:nvPr>
        </p:nvPicPr>
        <p:blipFill rotWithShape="1">
          <a:blip r:embed="rId4">
            <a:alphaModFix/>
          </a:blip>
          <a:srcRect b="19647" l="0" r="-2" t="19169"/>
          <a:stretch/>
        </p:blipFill>
        <p:spPr>
          <a:xfrm>
            <a:off x="4883025" y="3493008"/>
            <a:ext cx="7308975" cy="3364992"/>
          </a:xfrm>
          <a:prstGeom prst="rect">
            <a:avLst/>
          </a:prstGeom>
          <a:noFill/>
          <a:ln>
            <a:noFill/>
          </a:ln>
        </p:spPr>
      </p:pic>
      <p:sp>
        <p:nvSpPr>
          <p:cNvPr id="84" name="Google Shape;84;p5"/>
          <p:cNvSpPr/>
          <p:nvPr/>
        </p:nvSpPr>
        <p:spPr>
          <a:xfrm>
            <a:off x="0" y="0"/>
            <a:ext cx="6096001" cy="6858000"/>
          </a:xfrm>
          <a:custGeom>
            <a:rect b="b" l="l" r="r" t="t"/>
            <a:pathLst>
              <a:path extrusionOk="0" h="6858000" w="6096001">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solidFill>
            <a:schemeClr val="lt1"/>
          </a:solidFill>
          <a:ln cap="flat" cmpd="sng" w="9525">
            <a:solidFill>
              <a:srgbClr val="EFEFEF"/>
            </a:solidFill>
            <a:prstDash val="solid"/>
            <a:miter lim="8000"/>
            <a:headEnd len="sm" w="sm" type="none"/>
            <a:tailEnd len="sm" w="sm" type="none"/>
          </a:ln>
          <a:effectLst>
            <a:outerShdw blurRad="50800" rotWithShape="0" algn="l" dist="38100">
              <a:srgbClr val="D8D8D8">
                <a:alpha val="30196"/>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5" name="Google Shape;85;p5"/>
          <p:cNvSpPr/>
          <p:nvPr/>
        </p:nvSpPr>
        <p:spPr>
          <a:xfrm>
            <a:off x="1" y="0"/>
            <a:ext cx="6087332" cy="6858000"/>
          </a:xfrm>
          <a:custGeom>
            <a:rect b="b" l="l" r="r" t="t"/>
            <a:pathLst>
              <a:path extrusionOk="0" h="6858000" w="6087332">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6" name="Google Shape;86;p5"/>
          <p:cNvSpPr txBox="1"/>
          <p:nvPr>
            <p:ph type="title"/>
          </p:nvPr>
        </p:nvSpPr>
        <p:spPr>
          <a:xfrm>
            <a:off x="448056" y="859536"/>
            <a:ext cx="4832802" cy="1243584"/>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400"/>
              <a:buFont typeface="Garamond"/>
              <a:buNone/>
            </a:pPr>
            <a:r>
              <a:rPr lang="en-US" sz="3400">
                <a:solidFill>
                  <a:schemeClr val="dk1"/>
                </a:solidFill>
              </a:rPr>
              <a:t>Who are my people?</a:t>
            </a:r>
            <a:endParaRPr/>
          </a:p>
        </p:txBody>
      </p:sp>
      <p:sp>
        <p:nvSpPr>
          <p:cNvPr id="87" name="Google Shape;87;p5"/>
          <p:cNvSpPr/>
          <p:nvPr/>
        </p:nvSpPr>
        <p:spPr>
          <a:xfrm>
            <a:off x="0" y="1152144"/>
            <a:ext cx="128016" cy="653903"/>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88" name="Google Shape;88;p5"/>
          <p:cNvSpPr/>
          <p:nvPr/>
        </p:nvSpPr>
        <p:spPr>
          <a:xfrm>
            <a:off x="449544" y="2194560"/>
            <a:ext cx="4892040" cy="18288"/>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9" name="Google Shape;89;p5"/>
          <p:cNvSpPr/>
          <p:nvPr/>
        </p:nvSpPr>
        <p:spPr>
          <a:xfrm>
            <a:off x="449544" y="2194560"/>
            <a:ext cx="489204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0" name="Google Shape;90;p5"/>
          <p:cNvSpPr txBox="1"/>
          <p:nvPr>
            <p:ph idx="1" type="body"/>
          </p:nvPr>
        </p:nvSpPr>
        <p:spPr>
          <a:xfrm>
            <a:off x="448056" y="2512611"/>
            <a:ext cx="4832803" cy="3931799"/>
          </a:xfrm>
          <a:prstGeom prst="rect">
            <a:avLst/>
          </a:prstGeom>
          <a:noFill/>
          <a:ln>
            <a:noFill/>
          </a:ln>
        </p:spPr>
        <p:txBody>
          <a:bodyPr anchorCtr="0" anchor="t" bIns="45700" lIns="91425" spcFirstLastPara="1" rIns="91425" wrap="square" tIns="45700">
            <a:normAutofit/>
          </a:bodyPr>
          <a:lstStyle/>
          <a:p>
            <a:pPr indent="-228600" lvl="0" marL="457200" rtl="0" algn="l">
              <a:lnSpc>
                <a:spcPct val="90000"/>
              </a:lnSpc>
              <a:spcBef>
                <a:spcPts val="0"/>
              </a:spcBef>
              <a:spcAft>
                <a:spcPts val="0"/>
              </a:spcAft>
              <a:buClr>
                <a:schemeClr val="dk1"/>
              </a:buClr>
              <a:buSzPts val="2400"/>
              <a:buFont typeface="Arial"/>
              <a:buChar char="•"/>
            </a:pPr>
            <a:r>
              <a:rPr lang="en-US" sz="2400"/>
              <a:t>Sometimes, poems, song lyrics, raps, or stories help us to get in touch with who we REALLY are and what our lives have been like and what we dream of becoming.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sp>
        <p:nvSpPr>
          <p:cNvPr id="95" name="Google Shape;95;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Listen for a Life in the Details </a:t>
            </a:r>
            <a:endParaRPr/>
          </a:p>
        </p:txBody>
      </p:sp>
      <p:sp>
        <p:nvSpPr>
          <p:cNvPr id="96" name="Google Shape;96;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As you listen to the three poems, notice:</a:t>
            </a:r>
            <a:endParaRPr/>
          </a:p>
          <a:p>
            <a:pPr indent="-228600" lvl="0" marL="228600" rtl="0" algn="l">
              <a:lnSpc>
                <a:spcPct val="90000"/>
              </a:lnSpc>
              <a:spcBef>
                <a:spcPts val="1000"/>
              </a:spcBef>
              <a:spcAft>
                <a:spcPts val="0"/>
              </a:spcAft>
              <a:buClr>
                <a:schemeClr val="dk1"/>
              </a:buClr>
              <a:buSzPts val="2800"/>
              <a:buChar char="•"/>
            </a:pPr>
            <a:r>
              <a:rPr lang="en-US"/>
              <a:t>objects and places</a:t>
            </a:r>
            <a:endParaRPr/>
          </a:p>
          <a:p>
            <a:pPr indent="-228600" lvl="0" marL="228600" rtl="0" algn="l">
              <a:lnSpc>
                <a:spcPct val="90000"/>
              </a:lnSpc>
              <a:spcBef>
                <a:spcPts val="1000"/>
              </a:spcBef>
              <a:spcAft>
                <a:spcPts val="0"/>
              </a:spcAft>
              <a:buClr>
                <a:schemeClr val="dk1"/>
              </a:buClr>
              <a:buSzPts val="2800"/>
              <a:buChar char="•"/>
            </a:pPr>
            <a:r>
              <a:rPr lang="en-US"/>
              <a:t>people and phrases</a:t>
            </a:r>
            <a:endParaRPr/>
          </a:p>
          <a:p>
            <a:pPr indent="-228600" lvl="0" marL="228600" rtl="0" algn="l">
              <a:lnSpc>
                <a:spcPct val="90000"/>
              </a:lnSpc>
              <a:spcBef>
                <a:spcPts val="1000"/>
              </a:spcBef>
              <a:spcAft>
                <a:spcPts val="0"/>
              </a:spcAft>
              <a:buClr>
                <a:schemeClr val="dk1"/>
              </a:buClr>
              <a:buSzPts val="2800"/>
              <a:buChar char="•"/>
            </a:pPr>
            <a:r>
              <a:rPr lang="en-US"/>
              <a:t>foods, sounds, and traditions</a:t>
            </a:r>
            <a:endParaRPr/>
          </a:p>
          <a:p>
            <a:pPr indent="-228600" lvl="0" marL="228600" rtl="0" algn="l">
              <a:lnSpc>
                <a:spcPct val="90000"/>
              </a:lnSpc>
              <a:spcBef>
                <a:spcPts val="1000"/>
              </a:spcBef>
              <a:spcAft>
                <a:spcPts val="0"/>
              </a:spcAft>
              <a:buClr>
                <a:schemeClr val="dk1"/>
              </a:buClr>
              <a:buSzPts val="2800"/>
              <a:buChar char="•"/>
            </a:pPr>
            <a:r>
              <a:rPr lang="en-US"/>
              <a:t>memories and beliefs</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latin-american-costumes-at-festival image - Free stock photo - Public ..." id="97" name="Google Shape;97;p6"/>
          <p:cNvPicPr preferRelativeResize="0"/>
          <p:nvPr>
            <p:ph idx="2" type="body"/>
          </p:nvPr>
        </p:nvPicPr>
        <p:blipFill rotWithShape="1">
          <a:blip r:embed="rId3">
            <a:alphaModFix/>
          </a:blip>
          <a:srcRect b="0" l="0" r="0" t="0"/>
          <a:stretch/>
        </p:blipFill>
        <p:spPr>
          <a:xfrm>
            <a:off x="6172200" y="2541688"/>
            <a:ext cx="5181600" cy="291921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Where I'm From by George Ella Lyon</a:t>
            </a:r>
            <a:br>
              <a:rPr lang="en-US"/>
            </a:br>
            <a:endParaRPr/>
          </a:p>
        </p:txBody>
      </p:sp>
      <p:sp>
        <p:nvSpPr>
          <p:cNvPr id="104" name="Google Shape;104;p7"/>
          <p:cNvSpPr txBox="1"/>
          <p:nvPr>
            <p:ph idx="1" type="body"/>
          </p:nvPr>
        </p:nvSpPr>
        <p:spPr>
          <a:xfrm>
            <a:off x="838200" y="1167950"/>
            <a:ext cx="5815800" cy="5218800"/>
          </a:xfrm>
          <a:prstGeom prst="rect">
            <a:avLst/>
          </a:prstGeom>
          <a:noFill/>
          <a:ln>
            <a:noFill/>
          </a:ln>
        </p:spPr>
        <p:txBody>
          <a:bodyPr anchorCtr="0" anchor="t" bIns="45700" lIns="91425" spcFirstLastPara="1" rIns="91425" wrap="square" tIns="45700">
            <a:normAutofit lnSpcReduction="20000"/>
          </a:bodyPr>
          <a:lstStyle/>
          <a:p>
            <a:pPr indent="0" lvl="0" marL="0" marR="5080" rtl="0" algn="l">
              <a:lnSpc>
                <a:spcPct val="118400"/>
              </a:lnSpc>
              <a:spcBef>
                <a:spcPts val="0"/>
              </a:spcBef>
              <a:spcAft>
                <a:spcPts val="0"/>
              </a:spcAft>
              <a:buClr>
                <a:srgbClr val="092440"/>
              </a:buClr>
              <a:buSzPts val="2200"/>
              <a:buNone/>
            </a:pPr>
            <a:r>
              <a:rPr i="1" lang="en-US" sz="2200">
                <a:solidFill>
                  <a:srgbClr val="092440"/>
                </a:solidFill>
              </a:rPr>
              <a:t>I am from clothespins, from Clorox and carbon-tetrachloride. I am from the dirt under the back porch. (Black, glistening, it tasted like beets.) I am from the forsythia bush the Dutch elm whose long-gone limbs I remember as if they were my own. I'm from fudge and eyeglasses, from Imogene and Alafair. I'm from the know-it-alls and the pass-it-ons, from Perk up! and Pipe down! I'm from He restoreth my soul with a cottonball lamb and ten verses I can say myself. I'm from Artemus and Billie's Branch, fried corn and strong coffee. From the finger my grandfather lost to the auger, the eye my father shut to keep his sight. Under my bed was a dress box spilling old photographs, a slit of light was all they needed to tell me my family's story.</a:t>
            </a:r>
            <a:endParaRPr sz="2200"/>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id="105" name="Google Shape;105;p7"/>
          <p:cNvPicPr preferRelativeResize="0"/>
          <p:nvPr>
            <p:ph idx="2" type="body"/>
          </p:nvPr>
        </p:nvPicPr>
        <p:blipFill rotWithShape="1">
          <a:blip r:embed="rId3">
            <a:alphaModFix/>
          </a:blip>
          <a:srcRect b="0" l="0" r="0" t="0"/>
          <a:stretch/>
        </p:blipFill>
        <p:spPr>
          <a:xfrm>
            <a:off x="6950745" y="2124221"/>
            <a:ext cx="3678539" cy="3699803"/>
          </a:xfrm>
          <a:prstGeom prst="snip2DiagRect">
            <a:avLst>
              <a:gd fmla="val 0" name="adj1"/>
              <a:gd fmla="val 16667" name="adj2"/>
            </a:avLst>
          </a:prstGeom>
          <a:solidFill>
            <a:srgbClr val="ECECEC"/>
          </a:solidFill>
          <a:ln cap="sq" cmpd="sng" w="88900">
            <a:solidFill>
              <a:srgbClr val="FFFFFF"/>
            </a:solidFill>
            <a:prstDash val="solid"/>
            <a:miter lim="8000"/>
            <a:headEnd len="sm" w="sm" type="none"/>
            <a:tailEnd len="sm" w="sm" type="none"/>
          </a:ln>
          <a:effectLst>
            <a:outerShdw blurRad="88900" rotWithShape="0" algn="tl">
              <a:srgbClr val="000000">
                <a:alpha val="45098"/>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"I, Too” – by Langston Hughes</a:t>
            </a:r>
            <a:br>
              <a:rPr lang="en-US"/>
            </a:br>
            <a:endParaRPr/>
          </a:p>
        </p:txBody>
      </p:sp>
      <p:sp>
        <p:nvSpPr>
          <p:cNvPr id="111" name="Google Shape;111;p8"/>
          <p:cNvSpPr txBox="1"/>
          <p:nvPr>
            <p:ph idx="1" type="body"/>
          </p:nvPr>
        </p:nvSpPr>
        <p:spPr>
          <a:xfrm>
            <a:off x="838200" y="1561514"/>
            <a:ext cx="5181600" cy="4615449"/>
          </a:xfrm>
          <a:prstGeom prst="rect">
            <a:avLst/>
          </a:prstGeom>
          <a:noFill/>
          <a:ln>
            <a:noFill/>
          </a:ln>
        </p:spPr>
        <p:txBody>
          <a:bodyPr anchorCtr="0" anchor="t" bIns="45700" lIns="91425" spcFirstLastPara="1" rIns="91425" wrap="square" tIns="45700">
            <a:normAutofit lnSpcReduction="20000"/>
          </a:bodyPr>
          <a:lstStyle/>
          <a:p>
            <a:pPr indent="0" lvl="0" marL="228600" marR="5080" rtl="0" algn="l">
              <a:lnSpc>
                <a:spcPct val="118000"/>
              </a:lnSpc>
              <a:spcBef>
                <a:spcPts val="0"/>
              </a:spcBef>
              <a:spcAft>
                <a:spcPts val="0"/>
              </a:spcAft>
              <a:buNone/>
            </a:pPr>
            <a:r>
              <a:rPr i="1" lang="en-US">
                <a:solidFill>
                  <a:srgbClr val="092440"/>
                </a:solidFill>
              </a:rPr>
              <a:t>I, too, sing America. I am the darker brother. They send me to eat in the kitchen When company comes, But I laugh, And eat well, And grow strong. Tomorrow, I'll be at the table When company comes. Nobody'll dare Say to me, 'Eat in the kitchen,' Then. Besides, They'll see how beautiful I am And be ashamed— I, too, am America.</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solitary dog sculptor: Poetry: Langston Hughes - Quiet Girl -Still Here ..." id="112" name="Google Shape;112;p8"/>
          <p:cNvPicPr preferRelativeResize="0"/>
          <p:nvPr>
            <p:ph idx="2" type="body"/>
          </p:nvPr>
        </p:nvPicPr>
        <p:blipFill rotWithShape="1">
          <a:blip r:embed="rId3">
            <a:alphaModFix/>
          </a:blip>
          <a:srcRect b="0" l="0" r="0" t="0"/>
          <a:stretch/>
        </p:blipFill>
        <p:spPr>
          <a:xfrm>
            <a:off x="6656662" y="1296793"/>
            <a:ext cx="4697138" cy="3783806"/>
          </a:xfrm>
          <a:prstGeom prst="roundRect">
            <a:avLst>
              <a:gd fmla="val 4167" name="adj"/>
            </a:avLst>
          </a:prstGeom>
          <a:solidFill>
            <a:srgbClr val="FFFFFF"/>
          </a:solidFill>
          <a:ln cap="sq" cmpd="sng" w="76200">
            <a:solidFill>
              <a:srgbClr val="EAEAEA"/>
            </a:solidFill>
            <a:prstDash val="solid"/>
            <a:miter lim="8000"/>
            <a:headEnd len="sm" w="sm" type="none"/>
            <a:tailEnd len="sm" w="sm" type="none"/>
          </a:ln>
          <a:effectLst>
            <a:reflection blurRad="0" dir="5400000" dist="5000" endA="0" endPos="28000" kx="0" rotWithShape="0" algn="bl" stA="33000" stPos="0" sy="-100000" ky="0"/>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9"/>
          <p:cNvSpPr txBox="1"/>
          <p:nvPr>
            <p:ph type="title"/>
          </p:nvPr>
        </p:nvSpPr>
        <p:spPr>
          <a:xfrm>
            <a:off x="1100286" y="335706"/>
            <a:ext cx="10515600" cy="57741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2"/>
              </a:buClr>
              <a:buSzPts val="3600"/>
              <a:buFont typeface="Garamond"/>
              <a:buNone/>
            </a:pPr>
            <a:r>
              <a:rPr lang="en-US" sz="3600"/>
              <a:t>Legal Alien – by Pat Mora</a:t>
            </a:r>
            <a:endParaRPr/>
          </a:p>
        </p:txBody>
      </p:sp>
      <p:sp>
        <p:nvSpPr>
          <p:cNvPr id="118" name="Google Shape;118;p9"/>
          <p:cNvSpPr txBox="1"/>
          <p:nvPr>
            <p:ph idx="1" type="body"/>
          </p:nvPr>
        </p:nvSpPr>
        <p:spPr>
          <a:xfrm>
            <a:off x="838200" y="1055078"/>
            <a:ext cx="5181600" cy="5275384"/>
          </a:xfrm>
          <a:prstGeom prst="rect">
            <a:avLst/>
          </a:prstGeom>
          <a:noFill/>
          <a:ln>
            <a:noFill/>
          </a:ln>
        </p:spPr>
        <p:txBody>
          <a:bodyPr anchorCtr="0" anchor="t" bIns="45700" lIns="91425" spcFirstLastPara="1" rIns="91425" wrap="square" tIns="45700">
            <a:normAutofit fontScale="77500" lnSpcReduction="20000"/>
          </a:bodyPr>
          <a:lstStyle/>
          <a:p>
            <a:pPr indent="0" lvl="0" marL="0" rtl="0" algn="l">
              <a:lnSpc>
                <a:spcPct val="90000"/>
              </a:lnSpc>
              <a:spcBef>
                <a:spcPts val="0"/>
              </a:spcBef>
              <a:spcAft>
                <a:spcPts val="0"/>
              </a:spcAft>
              <a:buNone/>
            </a:pPr>
            <a:r>
              <a:rPr i="1" lang="en-US"/>
              <a:t>I am…Bi-lingual, Bi-cultural,</a:t>
            </a:r>
            <a:br>
              <a:rPr i="1" lang="en-US"/>
            </a:br>
            <a:r>
              <a:rPr i="1" lang="en-US"/>
              <a:t>able to slip from "How's life?"</a:t>
            </a:r>
            <a:br>
              <a:rPr i="1" lang="en-US"/>
            </a:br>
            <a:r>
              <a:rPr i="1" lang="en-US"/>
              <a:t>to "Me'stan volviendo loca,"</a:t>
            </a:r>
            <a:br>
              <a:rPr i="1" lang="en-US"/>
            </a:br>
            <a:r>
              <a:rPr i="1" lang="en-US"/>
              <a:t>able to sit in a paneled office</a:t>
            </a:r>
            <a:br>
              <a:rPr i="1" lang="en-US"/>
            </a:br>
            <a:r>
              <a:rPr i="1" lang="en-US"/>
              <a:t>drafting memos in smooth English,</a:t>
            </a:r>
            <a:br>
              <a:rPr i="1" lang="en-US"/>
            </a:br>
            <a:r>
              <a:rPr i="1" lang="en-US"/>
              <a:t>able to order in fluent Spanish</a:t>
            </a:r>
            <a:br>
              <a:rPr i="1" lang="en-US"/>
            </a:br>
            <a:r>
              <a:rPr i="1" lang="en-US"/>
              <a:t>at a Mexican restaurant,</a:t>
            </a:r>
            <a:br>
              <a:rPr i="1" lang="en-US"/>
            </a:br>
            <a:r>
              <a:rPr i="1" lang="en-US"/>
              <a:t>American but hyphenated,</a:t>
            </a:r>
            <a:br>
              <a:rPr i="1" lang="en-US"/>
            </a:br>
            <a:r>
              <a:rPr i="1" lang="en-US"/>
              <a:t>viewed by Anglos as perhaps exotic,</a:t>
            </a:r>
            <a:br>
              <a:rPr i="1" lang="en-US"/>
            </a:br>
            <a:r>
              <a:rPr i="1" lang="en-US"/>
              <a:t>perhaps inferior, definitely different,</a:t>
            </a:r>
            <a:br>
              <a:rPr i="1" lang="en-US"/>
            </a:br>
            <a:r>
              <a:rPr i="1" lang="en-US"/>
              <a:t>viewed by Mexicans as alien,</a:t>
            </a:r>
            <a:br>
              <a:rPr i="1" lang="en-US"/>
            </a:br>
            <a:r>
              <a:rPr i="1" lang="en-US"/>
              <a:t>(their eyes say, "You may speak</a:t>
            </a:r>
            <a:br>
              <a:rPr i="1" lang="en-US"/>
            </a:br>
            <a:r>
              <a:rPr i="1" lang="en-US"/>
              <a:t>Spanish but you're not like me")</a:t>
            </a:r>
            <a:br>
              <a:rPr i="1" lang="en-US"/>
            </a:br>
            <a:r>
              <a:rPr i="1" lang="en-US"/>
              <a:t>an American to Mexicans</a:t>
            </a:r>
            <a:br>
              <a:rPr i="1" lang="en-US"/>
            </a:br>
            <a:r>
              <a:rPr i="1" lang="en-US"/>
              <a:t>a Mexican to Americans</a:t>
            </a:r>
            <a:br>
              <a:rPr i="1" lang="en-US"/>
            </a:br>
            <a:r>
              <a:rPr i="1" lang="en-US"/>
              <a:t>a handy token</a:t>
            </a:r>
            <a:br>
              <a:rPr i="1" lang="en-US"/>
            </a:br>
            <a:r>
              <a:rPr i="1" lang="en-US"/>
              <a:t>sliding back and forth</a:t>
            </a:r>
            <a:br>
              <a:rPr i="1" lang="en-US"/>
            </a:br>
            <a:r>
              <a:rPr i="1" lang="en-US"/>
              <a:t>between the fringes of both worlds</a:t>
            </a:r>
            <a:br>
              <a:rPr i="1" lang="en-US"/>
            </a:br>
            <a:r>
              <a:rPr i="1" lang="en-US"/>
              <a:t>by smiling</a:t>
            </a:r>
            <a:br>
              <a:rPr i="1" lang="en-US"/>
            </a:br>
            <a:r>
              <a:rPr i="1" lang="en-US"/>
              <a:t>by masking the discomfort</a:t>
            </a:r>
            <a:br>
              <a:rPr i="1" lang="en-US"/>
            </a:br>
            <a:r>
              <a:rPr i="1" lang="en-US"/>
              <a:t>of being pre-judged</a:t>
            </a:r>
            <a:br>
              <a:rPr i="1" lang="en-US"/>
            </a:br>
            <a:r>
              <a:rPr i="1" lang="en-US"/>
              <a:t>Bi-laterally.</a:t>
            </a:r>
            <a:endParaRPr/>
          </a:p>
        </p:txBody>
      </p:sp>
      <p:pic>
        <p:nvPicPr>
          <p:cNvPr id="119" name="Google Shape;119;p9"/>
          <p:cNvPicPr preferRelativeResize="0"/>
          <p:nvPr>
            <p:ph idx="2" type="body"/>
          </p:nvPr>
        </p:nvPicPr>
        <p:blipFill rotWithShape="1">
          <a:blip r:embed="rId3">
            <a:alphaModFix/>
          </a:blip>
          <a:srcRect b="0" l="0" r="0" t="0"/>
          <a:stretch/>
        </p:blipFill>
        <p:spPr>
          <a:xfrm>
            <a:off x="6358086" y="1406769"/>
            <a:ext cx="4893056" cy="423437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What Did You Notice? </a:t>
            </a:r>
            <a:endParaRPr/>
          </a:p>
        </p:txBody>
      </p:sp>
      <p:sp>
        <p:nvSpPr>
          <p:cNvPr id="126" name="Google Shape;126;p1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Which poem did you think was meaningful for you?</a:t>
            </a:r>
            <a:endParaRPr/>
          </a:p>
          <a:p>
            <a:pPr indent="-228600" lvl="0" marL="228600" rtl="0" algn="l">
              <a:lnSpc>
                <a:spcPct val="90000"/>
              </a:lnSpc>
              <a:spcBef>
                <a:spcPts val="1000"/>
              </a:spcBef>
              <a:spcAft>
                <a:spcPts val="0"/>
              </a:spcAft>
              <a:buClr>
                <a:schemeClr val="dk1"/>
              </a:buClr>
              <a:buSzPts val="2800"/>
              <a:buChar char="•"/>
            </a:pPr>
            <a:r>
              <a:rPr lang="en-US"/>
              <a:t>Which detail helped you picture the speaker's world?</a:t>
            </a:r>
            <a:endParaRPr/>
          </a:p>
          <a:p>
            <a:pPr indent="-228600" lvl="0" marL="228600" rtl="0" algn="l">
              <a:lnSpc>
                <a:spcPct val="90000"/>
              </a:lnSpc>
              <a:spcBef>
                <a:spcPts val="1000"/>
              </a:spcBef>
              <a:spcAft>
                <a:spcPts val="0"/>
              </a:spcAft>
              <a:buClr>
                <a:schemeClr val="dk1"/>
              </a:buClr>
              <a:buSzPts val="2800"/>
              <a:buChar char="•"/>
            </a:pPr>
            <a:r>
              <a:rPr lang="en-US"/>
              <a:t>What might that detail suggest?</a:t>
            </a:r>
            <a:endParaRPr/>
          </a:p>
          <a:p>
            <a:pPr indent="-228600" lvl="0" marL="228600" rtl="0" algn="l">
              <a:lnSpc>
                <a:spcPct val="90000"/>
              </a:lnSpc>
              <a:spcBef>
                <a:spcPts val="1000"/>
              </a:spcBef>
              <a:spcAft>
                <a:spcPts val="0"/>
              </a:spcAft>
              <a:buClr>
                <a:schemeClr val="dk1"/>
              </a:buClr>
              <a:buSzPts val="2800"/>
              <a:buChar char="•"/>
            </a:pPr>
            <a:r>
              <a:rPr lang="en-US"/>
              <a:t>How can a small detail communicate something important?</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Fotos gratis : escritura, libro, antiguo, memoria, cerca, marca, fuente ..." id="127" name="Google Shape;127;p10"/>
          <p:cNvPicPr preferRelativeResize="0"/>
          <p:nvPr>
            <p:ph idx="2" type="body"/>
          </p:nvPr>
        </p:nvPicPr>
        <p:blipFill rotWithShape="1">
          <a:blip r:embed="rId3">
            <a:alphaModFix/>
          </a:blip>
          <a:srcRect b="0" l="0" r="0" t="0"/>
          <a:stretch/>
        </p:blipFill>
        <p:spPr>
          <a:xfrm>
            <a:off x="6172200" y="2179399"/>
            <a:ext cx="5181600" cy="364378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Gather Your Details </a:t>
            </a:r>
            <a:endParaRPr/>
          </a:p>
        </p:txBody>
      </p:sp>
      <p:sp>
        <p:nvSpPr>
          <p:cNvPr id="133" name="Google Shape;133;p1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Clr>
                <a:schemeClr val="dk1"/>
              </a:buClr>
              <a:buSzPts val="2800"/>
              <a:buNone/>
            </a:pPr>
            <a:r>
              <a:rPr lang="en-US"/>
              <a:t>Think about your life and start writing down</a:t>
            </a:r>
            <a:endParaRPr/>
          </a:p>
          <a:p>
            <a:pPr indent="-228600" lvl="0" marL="228600" rtl="0" algn="l">
              <a:lnSpc>
                <a:spcPct val="90000"/>
              </a:lnSpc>
              <a:spcBef>
                <a:spcPts val="1000"/>
              </a:spcBef>
              <a:spcAft>
                <a:spcPts val="0"/>
              </a:spcAft>
              <a:buClr>
                <a:schemeClr val="dk1"/>
              </a:buClr>
              <a:buSzPts val="2800"/>
              <a:buChar char="•"/>
            </a:pPr>
            <a:r>
              <a:rPr lang="en-US"/>
              <a:t>An object you remember</a:t>
            </a:r>
            <a:endParaRPr/>
          </a:p>
          <a:p>
            <a:pPr indent="-228600" lvl="0" marL="228600" rtl="0" algn="l">
              <a:lnSpc>
                <a:spcPct val="90000"/>
              </a:lnSpc>
              <a:spcBef>
                <a:spcPts val="1000"/>
              </a:spcBef>
              <a:spcAft>
                <a:spcPts val="0"/>
              </a:spcAft>
              <a:buClr>
                <a:schemeClr val="dk1"/>
              </a:buClr>
              <a:buSzPts val="2800"/>
              <a:buChar char="•"/>
            </a:pPr>
            <a:r>
              <a:rPr lang="en-US"/>
              <a:t>A place where you felt known, safe, challenged, or free</a:t>
            </a:r>
            <a:endParaRPr/>
          </a:p>
          <a:p>
            <a:pPr indent="-228600" lvl="0" marL="228600" rtl="0" algn="l">
              <a:lnSpc>
                <a:spcPct val="90000"/>
              </a:lnSpc>
              <a:spcBef>
                <a:spcPts val="1000"/>
              </a:spcBef>
              <a:spcAft>
                <a:spcPts val="0"/>
              </a:spcAft>
              <a:buClr>
                <a:schemeClr val="dk1"/>
              </a:buClr>
              <a:buSzPts val="2800"/>
              <a:buChar char="•"/>
            </a:pPr>
            <a:r>
              <a:rPr lang="en-US"/>
              <a:t>A food, smell, song, sound, or tradition</a:t>
            </a:r>
            <a:endParaRPr/>
          </a:p>
          <a:p>
            <a:pPr indent="-228600" lvl="0" marL="228600" rtl="0" algn="l">
              <a:lnSpc>
                <a:spcPct val="90000"/>
              </a:lnSpc>
              <a:spcBef>
                <a:spcPts val="1000"/>
              </a:spcBef>
              <a:spcAft>
                <a:spcPts val="0"/>
              </a:spcAft>
              <a:buClr>
                <a:schemeClr val="dk1"/>
              </a:buClr>
              <a:buSzPts val="2800"/>
              <a:buChar char="•"/>
            </a:pPr>
            <a:r>
              <a:rPr lang="en-US"/>
              <a:t>A phrase someone often says</a:t>
            </a:r>
            <a:endParaRPr/>
          </a:p>
          <a:p>
            <a:pPr indent="-228600" lvl="0" marL="228600" rtl="0" algn="l">
              <a:lnSpc>
                <a:spcPct val="90000"/>
              </a:lnSpc>
              <a:spcBef>
                <a:spcPts val="1000"/>
              </a:spcBef>
              <a:spcAft>
                <a:spcPts val="0"/>
              </a:spcAft>
              <a:buClr>
                <a:schemeClr val="dk1"/>
              </a:buClr>
              <a:buSzPts val="2800"/>
              <a:buChar char="•"/>
            </a:pPr>
            <a:r>
              <a:rPr lang="en-US"/>
              <a:t>A person, story, belief, name, or hope you carry</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Career exploration for North Carolina middle schoolers - EdNC" id="134" name="Google Shape;134;p11"/>
          <p:cNvPicPr preferRelativeResize="0"/>
          <p:nvPr>
            <p:ph idx="2" type="body"/>
          </p:nvPr>
        </p:nvPicPr>
        <p:blipFill rotWithShape="1">
          <a:blip r:embed="rId3">
            <a:alphaModFix/>
          </a:blip>
          <a:srcRect b="0" l="0" r="0" t="0"/>
          <a:stretch/>
        </p:blipFill>
        <p:spPr>
          <a:xfrm>
            <a:off x="6172200" y="2274094"/>
            <a:ext cx="5181600" cy="34544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Create Your Own 'Where I'm From'</a:t>
            </a:r>
            <a:endParaRPr/>
          </a:p>
        </p:txBody>
      </p:sp>
      <p:sp>
        <p:nvSpPr>
          <p:cNvPr id="140" name="Google Shape;140;p1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Create your own Where I’m From as anything you choose -  a poem, song, rap, or drawing.</a:t>
            </a:r>
            <a:endParaRPr/>
          </a:p>
          <a:p>
            <a:pPr indent="-228600" lvl="0" marL="228600" rtl="0" algn="l">
              <a:lnSpc>
                <a:spcPct val="90000"/>
              </a:lnSpc>
              <a:spcBef>
                <a:spcPts val="1000"/>
              </a:spcBef>
              <a:spcAft>
                <a:spcPts val="0"/>
              </a:spcAft>
              <a:buClr>
                <a:schemeClr val="dk1"/>
              </a:buClr>
              <a:buSzPts val="2800"/>
              <a:buChar char="•"/>
            </a:pPr>
            <a:r>
              <a:rPr lang="en-US"/>
              <a:t>Use details that feel true to you.</a:t>
            </a:r>
            <a:endParaRPr/>
          </a:p>
          <a:p>
            <a:pPr indent="-228600" lvl="0" marL="228600" rtl="0" algn="l">
              <a:lnSpc>
                <a:spcPct val="90000"/>
              </a:lnSpc>
              <a:spcBef>
                <a:spcPts val="1000"/>
              </a:spcBef>
              <a:spcAft>
                <a:spcPts val="0"/>
              </a:spcAft>
              <a:buClr>
                <a:schemeClr val="dk1"/>
              </a:buClr>
              <a:buSzPts val="2800"/>
              <a:buChar char="•"/>
            </a:pPr>
            <a:r>
              <a:rPr lang="en-US"/>
              <a:t>You do not need to explain every reference.</a:t>
            </a:r>
            <a:endParaRPr/>
          </a:p>
          <a:p>
            <a:pPr indent="-228600" lvl="0" marL="228600" rtl="0" algn="l">
              <a:lnSpc>
                <a:spcPct val="90000"/>
              </a:lnSpc>
              <a:spcBef>
                <a:spcPts val="1000"/>
              </a:spcBef>
              <a:spcAft>
                <a:spcPts val="0"/>
              </a:spcAft>
              <a:buClr>
                <a:schemeClr val="dk1"/>
              </a:buClr>
              <a:buSzPts val="2800"/>
              <a:buChar char="•"/>
            </a:pPr>
            <a:r>
              <a:rPr lang="en-US"/>
              <a:t>Possible beginning: 'I am from __________.'</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Homeless Mankind" id="141" name="Google Shape;141;p12"/>
          <p:cNvPicPr preferRelativeResize="0"/>
          <p:nvPr>
            <p:ph idx="2" type="body"/>
          </p:nvPr>
        </p:nvPicPr>
        <p:blipFill rotWithShape="1">
          <a:blip r:embed="rId3">
            <a:alphaModFix/>
          </a:blip>
          <a:srcRect b="0" l="0" r="0" t="0"/>
          <a:stretch/>
        </p:blipFill>
        <p:spPr>
          <a:xfrm>
            <a:off x="6275393" y="1825625"/>
            <a:ext cx="4975214" cy="4351338"/>
          </a:xfrm>
          <a:prstGeom prst="rect">
            <a:avLst/>
          </a:prstGeom>
          <a:noFill/>
          <a:ln>
            <a:noFill/>
          </a:ln>
        </p:spPr>
      </p:pic>
      <p:sp>
        <p:nvSpPr>
          <p:cNvPr id="142" name="Google Shape;142;p12"/>
          <p:cNvSpPr txBox="1"/>
          <p:nvPr/>
        </p:nvSpPr>
        <p:spPr>
          <a:xfrm>
            <a:off x="6275393" y="6176963"/>
            <a:ext cx="4975214" cy="2308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900" u="sng" cap="none" strike="noStrike">
                <a:solidFill>
                  <a:schemeClr val="dk1"/>
                </a:solidFill>
                <a:latin typeface="Arial"/>
                <a:ea typeface="Arial"/>
                <a:cs typeface="Arial"/>
                <a:sym typeface="Arial"/>
                <a:hlinkClick r:id="rId4">
                  <a:extLst>
                    <a:ext uri="{A12FA001-AC4F-418D-AE19-62706E023703}">
                      <ahyp:hlinkClr val="tx"/>
                    </a:ext>
                  </a:extLst>
                </a:hlinkClick>
              </a:rPr>
              <a:t>This Photo</a:t>
            </a:r>
            <a:r>
              <a:rPr b="0" i="0" lang="en-US" sz="900" u="none" cap="none" strike="noStrike">
                <a:solidFill>
                  <a:schemeClr val="dk1"/>
                </a:solidFill>
                <a:latin typeface="Arial"/>
                <a:ea typeface="Arial"/>
                <a:cs typeface="Arial"/>
                <a:sym typeface="Arial"/>
              </a:rPr>
              <a:t> by Unknown Author is licensed under </a:t>
            </a:r>
            <a:r>
              <a:rPr b="0" i="0" lang="en-US" sz="900" u="sng" cap="none" strike="noStrike">
                <a:solidFill>
                  <a:schemeClr val="dk1"/>
                </a:solidFill>
                <a:latin typeface="Arial"/>
                <a:ea typeface="Arial"/>
                <a:cs typeface="Arial"/>
                <a:sym typeface="Arial"/>
                <a:hlinkClick r:id="rId5">
                  <a:extLst>
                    <a:ext uri="{A12FA001-AC4F-418D-AE19-62706E023703}">
                      <ahyp:hlinkClr val="tx"/>
                    </a:ext>
                  </a:extLst>
                </a:hlinkClick>
              </a:rPr>
              <a:t>CC BY-SA-NC</a:t>
            </a:r>
            <a:endParaRPr sz="9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What I Carry Into Leadership </a:t>
            </a:r>
            <a:endParaRPr/>
          </a:p>
        </p:txBody>
      </p:sp>
      <p:sp>
        <p:nvSpPr>
          <p:cNvPr id="149" name="Google Shape;149;p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Share one line, image, or detail, or choose to pass.</a:t>
            </a:r>
            <a:endParaRPr/>
          </a:p>
          <a:p>
            <a:pPr indent="-228600" lvl="0" marL="228600" rtl="0" algn="l">
              <a:lnSpc>
                <a:spcPct val="90000"/>
              </a:lnSpc>
              <a:spcBef>
                <a:spcPts val="1000"/>
              </a:spcBef>
              <a:spcAft>
                <a:spcPts val="0"/>
              </a:spcAft>
              <a:buClr>
                <a:schemeClr val="dk1"/>
              </a:buClr>
              <a:buSzPts val="2800"/>
              <a:buChar char="•"/>
            </a:pPr>
            <a:r>
              <a:rPr lang="en-US"/>
              <a:t>What strength, responsibility, or hope comes from your people?</a:t>
            </a:r>
            <a:endParaRPr/>
          </a:p>
          <a:p>
            <a:pPr indent="-228600" lvl="0" marL="228600" rtl="0" algn="l">
              <a:lnSpc>
                <a:spcPct val="90000"/>
              </a:lnSpc>
              <a:spcBef>
                <a:spcPts val="1000"/>
              </a:spcBef>
              <a:spcAft>
                <a:spcPts val="0"/>
              </a:spcAft>
              <a:buClr>
                <a:schemeClr val="dk1"/>
              </a:buClr>
              <a:buSzPts val="2800"/>
              <a:buChar char="•"/>
            </a:pPr>
            <a:r>
              <a:rPr lang="en-US"/>
              <a:t>Who might you want to show up for through your civic project?</a:t>
            </a:r>
            <a:endParaRPr/>
          </a:p>
          <a:p>
            <a:pPr indent="-50800" lvl="0" marL="228600" rtl="0" algn="l">
              <a:lnSpc>
                <a:spcPct val="90000"/>
              </a:lnSpc>
              <a:spcBef>
                <a:spcPts val="1000"/>
              </a:spcBef>
              <a:spcAft>
                <a:spcPts val="0"/>
              </a:spcAft>
              <a:buClr>
                <a:schemeClr val="dk1"/>
              </a:buClr>
              <a:buSzPts val="2800"/>
              <a:buFont typeface="Arial"/>
              <a:buNone/>
            </a:pPr>
            <a:r>
              <a:t/>
            </a:r>
            <a:endParaRPr/>
          </a:p>
        </p:txBody>
      </p:sp>
      <p:pic>
        <p:nvPicPr>
          <p:cNvPr descr="Who Am I? ~ Bangashari.ID" id="150" name="Google Shape;150;p13"/>
          <p:cNvPicPr preferRelativeResize="0"/>
          <p:nvPr>
            <p:ph idx="2" type="body"/>
          </p:nvPr>
        </p:nvPicPr>
        <p:blipFill rotWithShape="1">
          <a:blip r:embed="rId3">
            <a:alphaModFix/>
          </a:blip>
          <a:srcRect b="0" l="0" r="0" t="0"/>
          <a:stretch/>
        </p:blipFill>
        <p:spPr>
          <a:xfrm>
            <a:off x="6172200" y="2455709"/>
            <a:ext cx="5181600" cy="309116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Garamond"/>
              <a:buNone/>
            </a:pPr>
            <a:r>
              <a:rPr lang="en-US"/>
              <a:t>Closing summary</a:t>
            </a:r>
            <a:endParaRPr/>
          </a:p>
        </p:txBody>
      </p:sp>
      <p:sp>
        <p:nvSpPr>
          <p:cNvPr id="156" name="Google Shape;156;p1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Font typeface="Arial"/>
              <a:buChar char="•"/>
            </a:pPr>
            <a:r>
              <a:rPr lang="en-US"/>
              <a:t>What is one thing from your “Where I’m From” that you want to share with someone?</a:t>
            </a:r>
            <a:endParaRPr/>
          </a:p>
          <a:p>
            <a:pPr indent="-228600" lvl="0" marL="228600" rtl="0" algn="l">
              <a:lnSpc>
                <a:spcPct val="90000"/>
              </a:lnSpc>
              <a:spcBef>
                <a:spcPts val="1000"/>
              </a:spcBef>
              <a:spcAft>
                <a:spcPts val="0"/>
              </a:spcAft>
              <a:buClr>
                <a:schemeClr val="dk1"/>
              </a:buClr>
              <a:buSzPts val="2800"/>
              <a:buFont typeface="Arial"/>
              <a:buChar char="•"/>
            </a:pPr>
            <a:r>
              <a:rPr lang="en-US"/>
              <a:t>What part of this experience meant the most to you?</a:t>
            </a:r>
            <a:endParaRPr/>
          </a:p>
        </p:txBody>
      </p:sp>
      <p:pic>
        <p:nvPicPr>
          <p:cNvPr descr="You Are Awesome by Featherwaite on Newgrounds" id="157" name="Google Shape;157;p14"/>
          <p:cNvPicPr preferRelativeResize="0"/>
          <p:nvPr>
            <p:ph idx="2" type="body"/>
          </p:nvPr>
        </p:nvPicPr>
        <p:blipFill rotWithShape="1">
          <a:blip r:embed="rId3">
            <a:alphaModFix/>
          </a:blip>
          <a:srcRect b="0" l="0" r="0" t="0"/>
          <a:stretch/>
        </p:blipFill>
        <p:spPr>
          <a:xfrm>
            <a:off x="6922393" y="1825625"/>
            <a:ext cx="3681214" cy="4351338"/>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3_Office Theme">
  <a:themeElements>
    <a:clrScheme name="Blue">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2026-07-09T15:48:22Z</dcterms:created>
  <dc:creator>Donna Foiles-Kiel</dc:creator>
</cp:coreProperties>
</file>