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6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7.xml" ContentType="application/vnd.openxmlformats-officedocument.theme+xml"/>
  <Override PartName="/ppt/slideLayouts/slideLayout4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3" r:id="rId2"/>
    <p:sldMasterId id="2147483673" r:id="rId3"/>
    <p:sldMasterId id="2147483677" r:id="rId4"/>
    <p:sldMasterId id="2147483683" r:id="rId5"/>
    <p:sldMasterId id="2147483686" r:id="rId6"/>
    <p:sldMasterId id="2147483697" r:id="rId7"/>
    <p:sldMasterId id="2147483706" r:id="rId8"/>
  </p:sldMasterIdLst>
  <p:notesMasterIdLst>
    <p:notesMasterId r:id="rId22"/>
  </p:notesMasterIdLst>
  <p:sldIdLst>
    <p:sldId id="305" r:id="rId9"/>
    <p:sldId id="306" r:id="rId10"/>
    <p:sldId id="273" r:id="rId11"/>
    <p:sldId id="275" r:id="rId12"/>
    <p:sldId id="276" r:id="rId13"/>
    <p:sldId id="277" r:id="rId14"/>
    <p:sldId id="307" r:id="rId15"/>
    <p:sldId id="308" r:id="rId16"/>
    <p:sldId id="309" r:id="rId17"/>
    <p:sldId id="310" r:id="rId18"/>
    <p:sldId id="311" r:id="rId19"/>
    <p:sldId id="312" r:id="rId20"/>
    <p:sldId id="31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48"/>
    <p:restoredTop sz="87592"/>
  </p:normalViewPr>
  <p:slideViewPr>
    <p:cSldViewPr snapToGrid="0">
      <p:cViewPr varScale="1">
        <p:scale>
          <a:sx n="80" d="100"/>
          <a:sy n="80" d="100"/>
        </p:scale>
        <p:origin x="216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594080-C399-C74D-B896-60EE634BF2E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A0889-8A1D-9841-A421-7D45463B9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58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that this learning experience begins the move from personal reflection to civic action research. They need curiosity today, not a finished solution.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A0889-8A1D-9841-A421-7D45463B93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92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kids to respond and then move to 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A0889-8A1D-9841-A421-7D45463B93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37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Tina shares 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A0889-8A1D-9841-A421-7D45463B930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273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Clarify that students cannot decide how another person feels. Ask them to examine visible patterns, routines, access, and opportunities to participate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A0889-8A1D-9841-A421-7D45463B930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870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49B0F-5801-41B5-FFDD-6F42A0DA37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4562" y="751841"/>
            <a:ext cx="8798877" cy="21336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72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1A09C1-91F2-5739-2509-633AD9139A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94002" y="5567839"/>
            <a:ext cx="3190557" cy="79232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25000"/>
              </a:lnSpc>
              <a:defRPr sz="1200" b="1" i="0">
                <a:latin typeface="Rethink Sans SemiBold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 AND TITLE   |   DEPAUL COLLEGE, SCHOOL OR DEPARTMENT  |  YEAR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DF20A-F3BA-8072-A2A8-5C5387FF06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44562" y="3068321"/>
            <a:ext cx="6777038" cy="2834004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Rethink Sans ExtraBold" pitchFamily="2" charset="77"/>
              </a:defRPr>
            </a:lvl1pPr>
            <a:lvl2pPr>
              <a:defRPr sz="3600" b="1" i="0">
                <a:latin typeface="Rethink Sans ExtraBold" pitchFamily="2" charset="77"/>
              </a:defRPr>
            </a:lvl2pPr>
            <a:lvl3pPr>
              <a:defRPr sz="3600" b="1" i="0">
                <a:latin typeface="Rethink Sans ExtraBold" pitchFamily="2" charset="77"/>
              </a:defRPr>
            </a:lvl3pPr>
            <a:lvl4pPr>
              <a:defRPr sz="3600" b="1" i="0">
                <a:latin typeface="Rethink Sans ExtraBold" pitchFamily="2" charset="77"/>
              </a:defRPr>
            </a:lvl4pPr>
            <a:lvl5pPr>
              <a:defRPr sz="3600" b="1" i="0">
                <a:latin typeface="Rethink Sans ExtraBold" pitchFamily="2" charset="77"/>
              </a:defRPr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97240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BF82E-5073-A914-70E8-E51B0B9D9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D99F19-B186-5059-DE0F-0E8443BDB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CC5F1-0343-A0D7-0326-DC1A8B177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8B79BD-26EA-DAB9-FC7F-FCF6B5352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[Year] [Your Name/Company]. No part of this presentation may be reproduced or transmitted without written permission.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81CF5-7D02-0BCD-F889-09637A7DE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DC077-9CEB-1E46-99E1-0C942514D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86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88731-E1E4-1D59-8786-B6A378995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BBE15A-7FF2-87C6-1BF7-76AAB2CA9B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Garamond" panose="020204040303010108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60219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90B5-20BF-3B05-5DB0-9FB4475B4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B2E4A-C135-1E82-553C-94A07A714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  <a:lvl2pPr>
              <a:defRPr>
                <a:latin typeface="Garamond" panose="02020404030301010803" pitchFamily="18" charset="0"/>
              </a:defRPr>
            </a:lvl2pPr>
            <a:lvl3pPr>
              <a:defRPr>
                <a:latin typeface="Garamond" panose="02020404030301010803" pitchFamily="18" charset="0"/>
              </a:defRPr>
            </a:lvl3pPr>
            <a:lvl4pPr>
              <a:defRPr>
                <a:latin typeface="Garamond" panose="02020404030301010803" pitchFamily="18" charset="0"/>
              </a:defRPr>
            </a:lvl4pPr>
            <a:lvl5pPr>
              <a:defRPr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500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C482D-AC69-9187-B699-2407FCD3B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2452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93E50-8C18-9903-A979-DA8A3E169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  <a:latin typeface="Garamond" panose="02020404030301010803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783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FEE45-EABD-7E83-5938-669B1EA77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49979-2076-9D40-7B33-089A61A3AB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1pPr>
            <a:lvl2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2pPr>
            <a:lvl3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3pPr>
            <a:lvl4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4pPr>
            <a:lvl5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D4C30A-37E5-8772-3A32-46F2BAAAE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FontTx/>
              <a:buNone/>
              <a:defRPr>
                <a:latin typeface="Garamond" panose="02020404030301010803" pitchFamily="18" charset="0"/>
              </a:defRPr>
            </a:lvl1pPr>
            <a:lvl2pPr>
              <a:buFontTx/>
              <a:buNone/>
              <a:defRPr>
                <a:latin typeface="Garamond" panose="02020404030301010803" pitchFamily="18" charset="0"/>
              </a:defRPr>
            </a:lvl2pPr>
            <a:lvl3pPr>
              <a:buFontTx/>
              <a:buNone/>
              <a:defRPr>
                <a:latin typeface="Garamond" panose="02020404030301010803" pitchFamily="18" charset="0"/>
              </a:defRPr>
            </a:lvl3pPr>
            <a:lvl4pPr>
              <a:buFontTx/>
              <a:buNone/>
              <a:defRPr>
                <a:latin typeface="Garamond" panose="02020404030301010803" pitchFamily="18" charset="0"/>
              </a:defRPr>
            </a:lvl4pPr>
            <a:lvl5pPr>
              <a:buFontTx/>
              <a:buNone/>
              <a:defRPr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7343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00483-F88A-3774-6514-2FC9F6434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F970C-34DA-1F29-4D85-01BFFF0BE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78D10-9D92-A07A-9960-5E11E4779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C8D82-1E7A-D98C-0FEB-49EF0613BA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7A8FD0-EE5A-7AFF-FF32-0F2A15F28C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1057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D2172-5E45-260B-8EC4-47C768B0F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7284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2608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633F5-1EA2-A401-F2A2-DA9EC7C63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A08EA-2DDC-63DC-EBCA-0D3E96DDA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3777E-69AF-04D2-FF34-9D37EDCF2C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117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E57E1-E6EB-C4C4-A771-C7C5FB495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36E5B6-0306-D396-EC70-424F93001E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A94B0-8592-4808-CA1B-57FA6E2B9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4480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49B0F-5801-41B5-FFDD-6F42A0DA37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2218" y="2092801"/>
            <a:ext cx="9784080" cy="3416163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48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1A09C1-91F2-5739-2509-633AD9139A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20696" y="5508964"/>
            <a:ext cx="6187123" cy="910547"/>
          </a:xfrm>
          <a:prstGeom prst="rect">
            <a:avLst/>
          </a:prstGeom>
        </p:spPr>
        <p:txBody>
          <a:bodyPr/>
          <a:lstStyle>
            <a:lvl1pPr algn="ctr">
              <a:lnSpc>
                <a:spcPct val="125000"/>
              </a:lnSpc>
              <a:defRPr sz="1400" b="1" i="0">
                <a:latin typeface="Rethink Sans SemiBold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 and title</a:t>
            </a:r>
          </a:p>
        </p:txBody>
      </p:sp>
      <p:pic>
        <p:nvPicPr>
          <p:cNvPr id="4" name="Picture 3" descr="A blue quote marks on a black background&#10;&#10;Description automatically generated">
            <a:extLst>
              <a:ext uri="{FF2B5EF4-FFF2-40B4-BE49-F238E27FC236}">
                <a16:creationId xmlns:a16="http://schemas.microsoft.com/office/drawing/2014/main" id="{5924BC86-4A2B-9977-A52A-90E96823D9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66409" y="1182254"/>
            <a:ext cx="859329" cy="66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526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49B0F-5801-41B5-FFDD-6F42A0DA37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6764" y="1689331"/>
            <a:ext cx="5338618" cy="3353724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44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1A09C1-91F2-5739-2509-633AD9139A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2175" y="5168669"/>
            <a:ext cx="5333207" cy="910547"/>
          </a:xfrm>
          <a:prstGeom prst="rect">
            <a:avLst/>
          </a:prstGeom>
        </p:spPr>
        <p:txBody>
          <a:bodyPr/>
          <a:lstStyle>
            <a:lvl1pPr algn="ctr">
              <a:lnSpc>
                <a:spcPct val="125000"/>
              </a:lnSpc>
              <a:defRPr sz="1400" b="1" i="0">
                <a:latin typeface="Rethink Sans SemiBold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 and title</a:t>
            </a:r>
          </a:p>
        </p:txBody>
      </p:sp>
      <p:pic>
        <p:nvPicPr>
          <p:cNvPr id="4" name="Picture 3" descr="A blue quote marks on a black background&#10;&#10;Description automatically generated">
            <a:extLst>
              <a:ext uri="{FF2B5EF4-FFF2-40B4-BE49-F238E27FC236}">
                <a16:creationId xmlns:a16="http://schemas.microsoft.com/office/drawing/2014/main" id="{5924BC86-4A2B-9977-A52A-90E96823D9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46408" y="778784"/>
            <a:ext cx="859329" cy="668367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1C4BE86-50CF-AD5C-F438-BDF5F28ED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18656" y="754928"/>
            <a:ext cx="4378325" cy="5348144"/>
          </a:xfrm>
          <a:prstGeom prst="round1Rect">
            <a:avLst>
              <a:gd name="adj" fmla="val 24573"/>
            </a:avLst>
          </a:prstGeom>
          <a:solidFill>
            <a:schemeClr val="tx2">
              <a:lumMod val="50000"/>
              <a:lumOff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33234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49B0F-5801-41B5-FFDD-6F42A0DA37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7382" y="1633915"/>
            <a:ext cx="5338618" cy="3353724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44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1A09C1-91F2-5739-2509-633AD9139A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793" y="5113253"/>
            <a:ext cx="5333207" cy="910547"/>
          </a:xfrm>
          <a:prstGeom prst="rect">
            <a:avLst/>
          </a:prstGeom>
        </p:spPr>
        <p:txBody>
          <a:bodyPr/>
          <a:lstStyle>
            <a:lvl1pPr algn="ctr">
              <a:lnSpc>
                <a:spcPct val="125000"/>
              </a:lnSpc>
              <a:defRPr sz="1400" b="1" i="0">
                <a:latin typeface="Rethink Sans SemiBold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 and title</a:t>
            </a:r>
          </a:p>
        </p:txBody>
      </p:sp>
      <p:pic>
        <p:nvPicPr>
          <p:cNvPr id="4" name="Picture 3" descr="A blue quote marks on a black background&#10;&#10;Description automatically generated">
            <a:extLst>
              <a:ext uri="{FF2B5EF4-FFF2-40B4-BE49-F238E27FC236}">
                <a16:creationId xmlns:a16="http://schemas.microsoft.com/office/drawing/2014/main" id="{5924BC86-4A2B-9977-A52A-90E96823D9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97026" y="723368"/>
            <a:ext cx="859329" cy="668367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1C4BE86-50CF-AD5C-F438-BDF5F28ED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75310" y="230909"/>
            <a:ext cx="5495017" cy="6382327"/>
          </a:xfrm>
          <a:prstGeom prst="round1Rect">
            <a:avLst>
              <a:gd name="adj" fmla="val 31801"/>
            </a:avLst>
          </a:prstGeom>
          <a:solidFill>
            <a:schemeClr val="tx2">
              <a:lumMod val="50000"/>
              <a:lumOff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36318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00F7BD5-979B-F52F-182C-A2BA85CFEF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2590" y="223631"/>
            <a:ext cx="11826818" cy="6410326"/>
          </a:xfrm>
          <a:custGeom>
            <a:avLst/>
            <a:gdLst>
              <a:gd name="connsiteX0" fmla="*/ 5913409 w 11826818"/>
              <a:gd name="connsiteY0" fmla="*/ 0 h 6410326"/>
              <a:gd name="connsiteX1" fmla="*/ 10059891 w 11826818"/>
              <a:gd name="connsiteY1" fmla="*/ 0 h 6410326"/>
              <a:gd name="connsiteX2" fmla="*/ 11826818 w 11826818"/>
              <a:gd name="connsiteY2" fmla="*/ 1766927 h 6410326"/>
              <a:gd name="connsiteX3" fmla="*/ 11826818 w 11826818"/>
              <a:gd name="connsiteY3" fmla="*/ 6410326 h 6410326"/>
              <a:gd name="connsiteX4" fmla="*/ 5913409 w 11826818"/>
              <a:gd name="connsiteY4" fmla="*/ 6410326 h 6410326"/>
              <a:gd name="connsiteX5" fmla="*/ 1766927 w 11826818"/>
              <a:gd name="connsiteY5" fmla="*/ 6410326 h 6410326"/>
              <a:gd name="connsiteX6" fmla="*/ 0 w 11826818"/>
              <a:gd name="connsiteY6" fmla="*/ 4643399 h 6410326"/>
              <a:gd name="connsiteX7" fmla="*/ 0 w 11826818"/>
              <a:gd name="connsiteY7" fmla="*/ 208 h 6410326"/>
              <a:gd name="connsiteX8" fmla="*/ 5913409 w 11826818"/>
              <a:gd name="connsiteY8" fmla="*/ 208 h 6410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26818" h="6410326">
                <a:moveTo>
                  <a:pt x="5913409" y="0"/>
                </a:moveTo>
                <a:lnTo>
                  <a:pt x="10059891" y="0"/>
                </a:lnTo>
                <a:cubicBezTo>
                  <a:pt x="11035738" y="0"/>
                  <a:pt x="11826818" y="791080"/>
                  <a:pt x="11826818" y="1766927"/>
                </a:cubicBezTo>
                <a:lnTo>
                  <a:pt x="11826818" y="6410326"/>
                </a:lnTo>
                <a:lnTo>
                  <a:pt x="5913409" y="6410326"/>
                </a:lnTo>
                <a:lnTo>
                  <a:pt x="1766927" y="6410326"/>
                </a:lnTo>
                <a:cubicBezTo>
                  <a:pt x="791080" y="6410326"/>
                  <a:pt x="0" y="5619246"/>
                  <a:pt x="0" y="4643399"/>
                </a:cubicBezTo>
                <a:lnTo>
                  <a:pt x="0" y="208"/>
                </a:lnTo>
                <a:lnTo>
                  <a:pt x="5913409" y="208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A7F25-D20B-AD02-097E-B2D1BBF2FFB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86433" y="5947522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8355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967F19D-B6E9-9613-95E7-12B5D6B9CF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223631"/>
            <a:ext cx="5913409" cy="6410326"/>
          </a:xfrm>
          <a:prstGeom prst="round1Rect">
            <a:avLst>
              <a:gd name="adj" fmla="val 29880"/>
            </a:avLst>
          </a:prstGeo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004E996-241C-D13F-499F-DD63E4685E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2591" y="223839"/>
            <a:ext cx="5913409" cy="6410118"/>
          </a:xfrm>
          <a:custGeom>
            <a:avLst/>
            <a:gdLst>
              <a:gd name="connsiteX0" fmla="*/ 0 w 5913409"/>
              <a:gd name="connsiteY0" fmla="*/ 0 h 6410118"/>
              <a:gd name="connsiteX1" fmla="*/ 5913409 w 5913409"/>
              <a:gd name="connsiteY1" fmla="*/ 0 h 6410118"/>
              <a:gd name="connsiteX2" fmla="*/ 5913409 w 5913409"/>
              <a:gd name="connsiteY2" fmla="*/ 6410118 h 6410118"/>
              <a:gd name="connsiteX3" fmla="*/ 1766927 w 5913409"/>
              <a:gd name="connsiteY3" fmla="*/ 6410118 h 6410118"/>
              <a:gd name="connsiteX4" fmla="*/ 0 w 5913409"/>
              <a:gd name="connsiteY4" fmla="*/ 4643191 h 641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13409" h="6410118">
                <a:moveTo>
                  <a:pt x="0" y="0"/>
                </a:moveTo>
                <a:lnTo>
                  <a:pt x="5913409" y="0"/>
                </a:lnTo>
                <a:lnTo>
                  <a:pt x="5913409" y="6410118"/>
                </a:lnTo>
                <a:lnTo>
                  <a:pt x="1766927" y="6410118"/>
                </a:lnTo>
                <a:cubicBezTo>
                  <a:pt x="791080" y="6410118"/>
                  <a:pt x="0" y="5619038"/>
                  <a:pt x="0" y="4643191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A7F25-D20B-AD02-097E-B2D1BBF2FFB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86433" y="5947522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13CD8FD-6993-0E11-2E4C-6EB00366B95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308543" y="5947522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4040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004E996-241C-D13F-499F-DD63E4685E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2591" y="3335167"/>
            <a:ext cx="5915983" cy="3307028"/>
          </a:xfrm>
          <a:custGeom>
            <a:avLst/>
            <a:gdLst>
              <a:gd name="connsiteX0" fmla="*/ 0 w 5913409"/>
              <a:gd name="connsiteY0" fmla="*/ 0 h 6410118"/>
              <a:gd name="connsiteX1" fmla="*/ 5913409 w 5913409"/>
              <a:gd name="connsiteY1" fmla="*/ 0 h 6410118"/>
              <a:gd name="connsiteX2" fmla="*/ 5913409 w 5913409"/>
              <a:gd name="connsiteY2" fmla="*/ 6410118 h 6410118"/>
              <a:gd name="connsiteX3" fmla="*/ 1766927 w 5913409"/>
              <a:gd name="connsiteY3" fmla="*/ 6410118 h 6410118"/>
              <a:gd name="connsiteX4" fmla="*/ 0 w 5913409"/>
              <a:gd name="connsiteY4" fmla="*/ 4643191 h 6410118"/>
              <a:gd name="connsiteX0" fmla="*/ 0 w 5913409"/>
              <a:gd name="connsiteY0" fmla="*/ 0 h 6410118"/>
              <a:gd name="connsiteX1" fmla="*/ 5905171 w 5913409"/>
              <a:gd name="connsiteY1" fmla="*/ 3122140 h 6410118"/>
              <a:gd name="connsiteX2" fmla="*/ 5913409 w 5913409"/>
              <a:gd name="connsiteY2" fmla="*/ 6410118 h 6410118"/>
              <a:gd name="connsiteX3" fmla="*/ 1766927 w 5913409"/>
              <a:gd name="connsiteY3" fmla="*/ 6410118 h 6410118"/>
              <a:gd name="connsiteX4" fmla="*/ 0 w 5913409"/>
              <a:gd name="connsiteY4" fmla="*/ 4643191 h 6410118"/>
              <a:gd name="connsiteX5" fmla="*/ 0 w 5913409"/>
              <a:gd name="connsiteY5" fmla="*/ 0 h 6410118"/>
              <a:gd name="connsiteX0" fmla="*/ 0 w 5913409"/>
              <a:gd name="connsiteY0" fmla="*/ 0 h 3296216"/>
              <a:gd name="connsiteX1" fmla="*/ 5905171 w 5913409"/>
              <a:gd name="connsiteY1" fmla="*/ 8238 h 3296216"/>
              <a:gd name="connsiteX2" fmla="*/ 5913409 w 5913409"/>
              <a:gd name="connsiteY2" fmla="*/ 3296216 h 3296216"/>
              <a:gd name="connsiteX3" fmla="*/ 1766927 w 5913409"/>
              <a:gd name="connsiteY3" fmla="*/ 3296216 h 3296216"/>
              <a:gd name="connsiteX4" fmla="*/ 0 w 5913409"/>
              <a:gd name="connsiteY4" fmla="*/ 1529289 h 3296216"/>
              <a:gd name="connsiteX5" fmla="*/ 0 w 5913409"/>
              <a:gd name="connsiteY5" fmla="*/ 0 h 3296216"/>
              <a:gd name="connsiteX0" fmla="*/ 0 w 5913409"/>
              <a:gd name="connsiteY0" fmla="*/ 0 h 3296216"/>
              <a:gd name="connsiteX1" fmla="*/ 5896933 w 5913409"/>
              <a:gd name="connsiteY1" fmla="*/ 16476 h 3296216"/>
              <a:gd name="connsiteX2" fmla="*/ 5913409 w 5913409"/>
              <a:gd name="connsiteY2" fmla="*/ 3296216 h 3296216"/>
              <a:gd name="connsiteX3" fmla="*/ 1766927 w 5913409"/>
              <a:gd name="connsiteY3" fmla="*/ 3296216 h 3296216"/>
              <a:gd name="connsiteX4" fmla="*/ 0 w 5913409"/>
              <a:gd name="connsiteY4" fmla="*/ 1529289 h 3296216"/>
              <a:gd name="connsiteX5" fmla="*/ 0 w 5913409"/>
              <a:gd name="connsiteY5" fmla="*/ 0 h 3296216"/>
              <a:gd name="connsiteX0" fmla="*/ 0 w 5913409"/>
              <a:gd name="connsiteY0" fmla="*/ 0 h 3304454"/>
              <a:gd name="connsiteX1" fmla="*/ 5896933 w 5913409"/>
              <a:gd name="connsiteY1" fmla="*/ 16476 h 3304454"/>
              <a:gd name="connsiteX2" fmla="*/ 5913409 w 5913409"/>
              <a:gd name="connsiteY2" fmla="*/ 3304454 h 3304454"/>
              <a:gd name="connsiteX3" fmla="*/ 1766927 w 5913409"/>
              <a:gd name="connsiteY3" fmla="*/ 3296216 h 3304454"/>
              <a:gd name="connsiteX4" fmla="*/ 0 w 5913409"/>
              <a:gd name="connsiteY4" fmla="*/ 1529289 h 3304454"/>
              <a:gd name="connsiteX5" fmla="*/ 0 w 5913409"/>
              <a:gd name="connsiteY5" fmla="*/ 0 h 3304454"/>
              <a:gd name="connsiteX0" fmla="*/ 0 w 5915983"/>
              <a:gd name="connsiteY0" fmla="*/ 2574 h 3307028"/>
              <a:gd name="connsiteX1" fmla="*/ 5915983 w 5915983"/>
              <a:gd name="connsiteY1" fmla="*/ 0 h 3307028"/>
              <a:gd name="connsiteX2" fmla="*/ 5913409 w 5915983"/>
              <a:gd name="connsiteY2" fmla="*/ 3307028 h 3307028"/>
              <a:gd name="connsiteX3" fmla="*/ 1766927 w 5915983"/>
              <a:gd name="connsiteY3" fmla="*/ 3298790 h 3307028"/>
              <a:gd name="connsiteX4" fmla="*/ 0 w 5915983"/>
              <a:gd name="connsiteY4" fmla="*/ 1531863 h 3307028"/>
              <a:gd name="connsiteX5" fmla="*/ 0 w 5915983"/>
              <a:gd name="connsiteY5" fmla="*/ 2574 h 3307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15983" h="3307028">
                <a:moveTo>
                  <a:pt x="0" y="2574"/>
                </a:moveTo>
                <a:lnTo>
                  <a:pt x="5915983" y="0"/>
                </a:lnTo>
                <a:lnTo>
                  <a:pt x="5913409" y="3307028"/>
                </a:lnTo>
                <a:lnTo>
                  <a:pt x="1766927" y="3298790"/>
                </a:lnTo>
                <a:cubicBezTo>
                  <a:pt x="791080" y="3298790"/>
                  <a:pt x="0" y="2507710"/>
                  <a:pt x="0" y="1531863"/>
                </a:cubicBezTo>
                <a:lnTo>
                  <a:pt x="0" y="2574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17BDF34F-866A-17EC-0C58-E973D4E7408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82563" y="223838"/>
            <a:ext cx="11826875" cy="3114675"/>
          </a:xfrm>
          <a:prstGeom prst="round1Rect">
            <a:avLst>
              <a:gd name="adj" fmla="val 50000"/>
            </a:avLst>
          </a:prstGeo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87A67B1C-EFCC-D395-CE8C-02AEA70B52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337741"/>
            <a:ext cx="5913438" cy="329642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F34781E-5B57-F088-2E93-23733B4D744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2563" y="259397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E9EE7BE-78E6-9AD9-5EE0-8C4FCBA971B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2563" y="346265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3463B-F540-4D84-FCF1-669C7D947C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86433" y="346265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8702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004E996-241C-D13F-499F-DD63E4685E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2591" y="3335167"/>
            <a:ext cx="5915983" cy="3307028"/>
          </a:xfrm>
          <a:custGeom>
            <a:avLst/>
            <a:gdLst>
              <a:gd name="connsiteX0" fmla="*/ 0 w 5913409"/>
              <a:gd name="connsiteY0" fmla="*/ 0 h 6410118"/>
              <a:gd name="connsiteX1" fmla="*/ 5913409 w 5913409"/>
              <a:gd name="connsiteY1" fmla="*/ 0 h 6410118"/>
              <a:gd name="connsiteX2" fmla="*/ 5913409 w 5913409"/>
              <a:gd name="connsiteY2" fmla="*/ 6410118 h 6410118"/>
              <a:gd name="connsiteX3" fmla="*/ 1766927 w 5913409"/>
              <a:gd name="connsiteY3" fmla="*/ 6410118 h 6410118"/>
              <a:gd name="connsiteX4" fmla="*/ 0 w 5913409"/>
              <a:gd name="connsiteY4" fmla="*/ 4643191 h 6410118"/>
              <a:gd name="connsiteX0" fmla="*/ 0 w 5913409"/>
              <a:gd name="connsiteY0" fmla="*/ 0 h 6410118"/>
              <a:gd name="connsiteX1" fmla="*/ 5905171 w 5913409"/>
              <a:gd name="connsiteY1" fmla="*/ 3122140 h 6410118"/>
              <a:gd name="connsiteX2" fmla="*/ 5913409 w 5913409"/>
              <a:gd name="connsiteY2" fmla="*/ 6410118 h 6410118"/>
              <a:gd name="connsiteX3" fmla="*/ 1766927 w 5913409"/>
              <a:gd name="connsiteY3" fmla="*/ 6410118 h 6410118"/>
              <a:gd name="connsiteX4" fmla="*/ 0 w 5913409"/>
              <a:gd name="connsiteY4" fmla="*/ 4643191 h 6410118"/>
              <a:gd name="connsiteX5" fmla="*/ 0 w 5913409"/>
              <a:gd name="connsiteY5" fmla="*/ 0 h 6410118"/>
              <a:gd name="connsiteX0" fmla="*/ 0 w 5913409"/>
              <a:gd name="connsiteY0" fmla="*/ 0 h 3296216"/>
              <a:gd name="connsiteX1" fmla="*/ 5905171 w 5913409"/>
              <a:gd name="connsiteY1" fmla="*/ 8238 h 3296216"/>
              <a:gd name="connsiteX2" fmla="*/ 5913409 w 5913409"/>
              <a:gd name="connsiteY2" fmla="*/ 3296216 h 3296216"/>
              <a:gd name="connsiteX3" fmla="*/ 1766927 w 5913409"/>
              <a:gd name="connsiteY3" fmla="*/ 3296216 h 3296216"/>
              <a:gd name="connsiteX4" fmla="*/ 0 w 5913409"/>
              <a:gd name="connsiteY4" fmla="*/ 1529289 h 3296216"/>
              <a:gd name="connsiteX5" fmla="*/ 0 w 5913409"/>
              <a:gd name="connsiteY5" fmla="*/ 0 h 3296216"/>
              <a:gd name="connsiteX0" fmla="*/ 0 w 5913409"/>
              <a:gd name="connsiteY0" fmla="*/ 0 h 3296216"/>
              <a:gd name="connsiteX1" fmla="*/ 5896933 w 5913409"/>
              <a:gd name="connsiteY1" fmla="*/ 16476 h 3296216"/>
              <a:gd name="connsiteX2" fmla="*/ 5913409 w 5913409"/>
              <a:gd name="connsiteY2" fmla="*/ 3296216 h 3296216"/>
              <a:gd name="connsiteX3" fmla="*/ 1766927 w 5913409"/>
              <a:gd name="connsiteY3" fmla="*/ 3296216 h 3296216"/>
              <a:gd name="connsiteX4" fmla="*/ 0 w 5913409"/>
              <a:gd name="connsiteY4" fmla="*/ 1529289 h 3296216"/>
              <a:gd name="connsiteX5" fmla="*/ 0 w 5913409"/>
              <a:gd name="connsiteY5" fmla="*/ 0 h 3296216"/>
              <a:gd name="connsiteX0" fmla="*/ 0 w 5913409"/>
              <a:gd name="connsiteY0" fmla="*/ 0 h 3304454"/>
              <a:gd name="connsiteX1" fmla="*/ 5896933 w 5913409"/>
              <a:gd name="connsiteY1" fmla="*/ 16476 h 3304454"/>
              <a:gd name="connsiteX2" fmla="*/ 5913409 w 5913409"/>
              <a:gd name="connsiteY2" fmla="*/ 3304454 h 3304454"/>
              <a:gd name="connsiteX3" fmla="*/ 1766927 w 5913409"/>
              <a:gd name="connsiteY3" fmla="*/ 3296216 h 3304454"/>
              <a:gd name="connsiteX4" fmla="*/ 0 w 5913409"/>
              <a:gd name="connsiteY4" fmla="*/ 1529289 h 3304454"/>
              <a:gd name="connsiteX5" fmla="*/ 0 w 5913409"/>
              <a:gd name="connsiteY5" fmla="*/ 0 h 3304454"/>
              <a:gd name="connsiteX0" fmla="*/ 0 w 5915983"/>
              <a:gd name="connsiteY0" fmla="*/ 2574 h 3307028"/>
              <a:gd name="connsiteX1" fmla="*/ 5915983 w 5915983"/>
              <a:gd name="connsiteY1" fmla="*/ 0 h 3307028"/>
              <a:gd name="connsiteX2" fmla="*/ 5913409 w 5915983"/>
              <a:gd name="connsiteY2" fmla="*/ 3307028 h 3307028"/>
              <a:gd name="connsiteX3" fmla="*/ 1766927 w 5915983"/>
              <a:gd name="connsiteY3" fmla="*/ 3298790 h 3307028"/>
              <a:gd name="connsiteX4" fmla="*/ 0 w 5915983"/>
              <a:gd name="connsiteY4" fmla="*/ 1531863 h 3307028"/>
              <a:gd name="connsiteX5" fmla="*/ 0 w 5915983"/>
              <a:gd name="connsiteY5" fmla="*/ 2574 h 3307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15983" h="3307028">
                <a:moveTo>
                  <a:pt x="0" y="2574"/>
                </a:moveTo>
                <a:lnTo>
                  <a:pt x="5915983" y="0"/>
                </a:lnTo>
                <a:lnTo>
                  <a:pt x="5913409" y="3307028"/>
                </a:lnTo>
                <a:lnTo>
                  <a:pt x="1766927" y="3298790"/>
                </a:lnTo>
                <a:cubicBezTo>
                  <a:pt x="791080" y="3298790"/>
                  <a:pt x="0" y="2507710"/>
                  <a:pt x="0" y="1531863"/>
                </a:cubicBezTo>
                <a:lnTo>
                  <a:pt x="0" y="2574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87A67B1C-EFCC-D395-CE8C-02AEA70B52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337741"/>
            <a:ext cx="5913438" cy="329642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57E6E9-338E-A045-44CD-E7D2F51571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2563" y="227013"/>
            <a:ext cx="5913437" cy="31083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F26BFD1-802C-4FDE-08AC-2783C22F9A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227013"/>
            <a:ext cx="5913409" cy="3108325"/>
          </a:xfrm>
          <a:prstGeom prst="round1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73992-D4F9-B799-D64A-20473C85AE5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2563" y="259397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28B4894-43E5-376E-2D12-E93DD3A35C1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86433" y="259397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FE0111F-436B-EBB7-BCE8-1CAC6D252E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2563" y="346265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03F003E-AEDF-9CFA-DF5E-F90AF8FB9E2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86433" y="346265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5757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004E996-241C-D13F-499F-DD63E4685E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2591" y="3335167"/>
            <a:ext cx="5915983" cy="3307028"/>
          </a:xfrm>
          <a:custGeom>
            <a:avLst/>
            <a:gdLst>
              <a:gd name="connsiteX0" fmla="*/ 0 w 5913409"/>
              <a:gd name="connsiteY0" fmla="*/ 0 h 6410118"/>
              <a:gd name="connsiteX1" fmla="*/ 5913409 w 5913409"/>
              <a:gd name="connsiteY1" fmla="*/ 0 h 6410118"/>
              <a:gd name="connsiteX2" fmla="*/ 5913409 w 5913409"/>
              <a:gd name="connsiteY2" fmla="*/ 6410118 h 6410118"/>
              <a:gd name="connsiteX3" fmla="*/ 1766927 w 5913409"/>
              <a:gd name="connsiteY3" fmla="*/ 6410118 h 6410118"/>
              <a:gd name="connsiteX4" fmla="*/ 0 w 5913409"/>
              <a:gd name="connsiteY4" fmla="*/ 4643191 h 6410118"/>
              <a:gd name="connsiteX0" fmla="*/ 0 w 5913409"/>
              <a:gd name="connsiteY0" fmla="*/ 0 h 6410118"/>
              <a:gd name="connsiteX1" fmla="*/ 5905171 w 5913409"/>
              <a:gd name="connsiteY1" fmla="*/ 3122140 h 6410118"/>
              <a:gd name="connsiteX2" fmla="*/ 5913409 w 5913409"/>
              <a:gd name="connsiteY2" fmla="*/ 6410118 h 6410118"/>
              <a:gd name="connsiteX3" fmla="*/ 1766927 w 5913409"/>
              <a:gd name="connsiteY3" fmla="*/ 6410118 h 6410118"/>
              <a:gd name="connsiteX4" fmla="*/ 0 w 5913409"/>
              <a:gd name="connsiteY4" fmla="*/ 4643191 h 6410118"/>
              <a:gd name="connsiteX5" fmla="*/ 0 w 5913409"/>
              <a:gd name="connsiteY5" fmla="*/ 0 h 6410118"/>
              <a:gd name="connsiteX0" fmla="*/ 0 w 5913409"/>
              <a:gd name="connsiteY0" fmla="*/ 0 h 3296216"/>
              <a:gd name="connsiteX1" fmla="*/ 5905171 w 5913409"/>
              <a:gd name="connsiteY1" fmla="*/ 8238 h 3296216"/>
              <a:gd name="connsiteX2" fmla="*/ 5913409 w 5913409"/>
              <a:gd name="connsiteY2" fmla="*/ 3296216 h 3296216"/>
              <a:gd name="connsiteX3" fmla="*/ 1766927 w 5913409"/>
              <a:gd name="connsiteY3" fmla="*/ 3296216 h 3296216"/>
              <a:gd name="connsiteX4" fmla="*/ 0 w 5913409"/>
              <a:gd name="connsiteY4" fmla="*/ 1529289 h 3296216"/>
              <a:gd name="connsiteX5" fmla="*/ 0 w 5913409"/>
              <a:gd name="connsiteY5" fmla="*/ 0 h 3296216"/>
              <a:gd name="connsiteX0" fmla="*/ 0 w 5913409"/>
              <a:gd name="connsiteY0" fmla="*/ 0 h 3296216"/>
              <a:gd name="connsiteX1" fmla="*/ 5896933 w 5913409"/>
              <a:gd name="connsiteY1" fmla="*/ 16476 h 3296216"/>
              <a:gd name="connsiteX2" fmla="*/ 5913409 w 5913409"/>
              <a:gd name="connsiteY2" fmla="*/ 3296216 h 3296216"/>
              <a:gd name="connsiteX3" fmla="*/ 1766927 w 5913409"/>
              <a:gd name="connsiteY3" fmla="*/ 3296216 h 3296216"/>
              <a:gd name="connsiteX4" fmla="*/ 0 w 5913409"/>
              <a:gd name="connsiteY4" fmla="*/ 1529289 h 3296216"/>
              <a:gd name="connsiteX5" fmla="*/ 0 w 5913409"/>
              <a:gd name="connsiteY5" fmla="*/ 0 h 3296216"/>
              <a:gd name="connsiteX0" fmla="*/ 0 w 5913409"/>
              <a:gd name="connsiteY0" fmla="*/ 0 h 3304454"/>
              <a:gd name="connsiteX1" fmla="*/ 5896933 w 5913409"/>
              <a:gd name="connsiteY1" fmla="*/ 16476 h 3304454"/>
              <a:gd name="connsiteX2" fmla="*/ 5913409 w 5913409"/>
              <a:gd name="connsiteY2" fmla="*/ 3304454 h 3304454"/>
              <a:gd name="connsiteX3" fmla="*/ 1766927 w 5913409"/>
              <a:gd name="connsiteY3" fmla="*/ 3296216 h 3304454"/>
              <a:gd name="connsiteX4" fmla="*/ 0 w 5913409"/>
              <a:gd name="connsiteY4" fmla="*/ 1529289 h 3304454"/>
              <a:gd name="connsiteX5" fmla="*/ 0 w 5913409"/>
              <a:gd name="connsiteY5" fmla="*/ 0 h 3304454"/>
              <a:gd name="connsiteX0" fmla="*/ 0 w 5915983"/>
              <a:gd name="connsiteY0" fmla="*/ 2574 h 3307028"/>
              <a:gd name="connsiteX1" fmla="*/ 5915983 w 5915983"/>
              <a:gd name="connsiteY1" fmla="*/ 0 h 3307028"/>
              <a:gd name="connsiteX2" fmla="*/ 5913409 w 5915983"/>
              <a:gd name="connsiteY2" fmla="*/ 3307028 h 3307028"/>
              <a:gd name="connsiteX3" fmla="*/ 1766927 w 5915983"/>
              <a:gd name="connsiteY3" fmla="*/ 3298790 h 3307028"/>
              <a:gd name="connsiteX4" fmla="*/ 0 w 5915983"/>
              <a:gd name="connsiteY4" fmla="*/ 1531863 h 3307028"/>
              <a:gd name="connsiteX5" fmla="*/ 0 w 5915983"/>
              <a:gd name="connsiteY5" fmla="*/ 2574 h 3307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15983" h="3307028">
                <a:moveTo>
                  <a:pt x="0" y="2574"/>
                </a:moveTo>
                <a:lnTo>
                  <a:pt x="5915983" y="0"/>
                </a:lnTo>
                <a:lnTo>
                  <a:pt x="5913409" y="3307028"/>
                </a:lnTo>
                <a:lnTo>
                  <a:pt x="1766927" y="3298790"/>
                </a:lnTo>
                <a:cubicBezTo>
                  <a:pt x="791080" y="3298790"/>
                  <a:pt x="0" y="2507710"/>
                  <a:pt x="0" y="1531863"/>
                </a:cubicBezTo>
                <a:lnTo>
                  <a:pt x="0" y="2574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87A67B1C-EFCC-D395-CE8C-02AEA70B52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337741"/>
            <a:ext cx="5913438" cy="329642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57E6E9-338E-A045-44CD-E7D2F51571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2563" y="227013"/>
            <a:ext cx="5913437" cy="31083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F26BFD1-802C-4FDE-08AC-2783C22F9A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227013"/>
            <a:ext cx="5913409" cy="3108325"/>
          </a:xfrm>
          <a:prstGeom prst="round1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06591F-159C-0732-608C-E4E86D7A7A7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82544" y="2458041"/>
            <a:ext cx="3226941" cy="1759399"/>
          </a:xfrm>
          <a:prstGeom prst="round2DiagRect">
            <a:avLst/>
          </a:prstGeom>
          <a:solidFill>
            <a:schemeClr val="accent1">
              <a:alpha val="75206"/>
            </a:schemeClr>
          </a:solidFill>
        </p:spPr>
        <p:txBody>
          <a:bodyPr anchor="ctr" anchorCtr="0"/>
          <a:lstStyle>
            <a:lvl1pPr marL="0" indent="0" algn="ctr">
              <a:buNone/>
              <a:defRPr sz="3200" b="1" i="0">
                <a:solidFill>
                  <a:schemeClr val="bg1"/>
                </a:solidFill>
                <a:latin typeface="Rethink Sans ExtraBold" pitchFamily="2" charset="77"/>
              </a:defRPr>
            </a:lvl1pPr>
            <a:lvl2pPr marL="457200" indent="0">
              <a:buNone/>
              <a:defRPr sz="1800" b="1" i="0">
                <a:solidFill>
                  <a:schemeClr val="bg1"/>
                </a:solidFill>
                <a:latin typeface="Rethink Sans ExtraBold" pitchFamily="2" charset="77"/>
              </a:defRPr>
            </a:lvl2pPr>
            <a:lvl3pPr marL="914400" indent="0">
              <a:buNone/>
              <a:defRPr sz="1800" b="1" i="0">
                <a:solidFill>
                  <a:schemeClr val="bg1"/>
                </a:solidFill>
                <a:latin typeface="Rethink Sans ExtraBold" pitchFamily="2" charset="77"/>
              </a:defRPr>
            </a:lvl3pPr>
            <a:lvl4pPr marL="1371600" indent="0">
              <a:buNone/>
              <a:defRPr sz="1800" b="1" i="0">
                <a:solidFill>
                  <a:schemeClr val="bg1"/>
                </a:solidFill>
                <a:latin typeface="Rethink Sans ExtraBold" pitchFamily="2" charset="77"/>
              </a:defRPr>
            </a:lvl4pPr>
            <a:lvl5pPr marL="1828800" indent="0">
              <a:buNone/>
              <a:defRPr sz="1800" b="1" i="0">
                <a:solidFill>
                  <a:schemeClr val="bg1"/>
                </a:solidFill>
                <a:latin typeface="Rethink Sans ExtraBold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E6E4E77-4CE5-9C12-D160-9308D26E9C7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2563" y="259397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ED1C3BA-1ADC-B2F9-737F-096F2F267F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6433" y="259397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E728094-2906-BDDC-346A-AC5EF7BC081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2563" y="346265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DAAFB12-5629-6BDE-B24B-740B928D81E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286433" y="346265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46752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49B0F-5801-41B5-FFDD-6F42A0DA37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2218" y="739834"/>
            <a:ext cx="9784080" cy="3175462"/>
          </a:xfrm>
          <a:prstGeom prst="rect">
            <a:avLst/>
          </a:prstGeo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48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Big headline or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1A09C1-91F2-5739-2509-633AD9139A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2218" y="4295306"/>
            <a:ext cx="9784080" cy="1490352"/>
          </a:xfrm>
          <a:prstGeom prst="rect">
            <a:avLst/>
          </a:prstGeom>
        </p:spPr>
        <p:txBody>
          <a:bodyPr numCol="5"/>
          <a:lstStyle>
            <a:lvl1pPr algn="l">
              <a:lnSpc>
                <a:spcPct val="125000"/>
              </a:lnSpc>
              <a:defRPr sz="1400" b="1" i="0">
                <a:latin typeface="Rethink Sans SemiBold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columns of text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columns of text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columns of text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columns of text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columns of text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5151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49B0F-5801-41B5-FFDD-6F42A0DA37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4029" y="1055718"/>
            <a:ext cx="9784080" cy="2003366"/>
          </a:xfrm>
          <a:prstGeom prst="rect">
            <a:avLst/>
          </a:prstGeom>
        </p:spPr>
        <p:txBody>
          <a:bodyPr numCol="3"/>
          <a:lstStyle>
            <a:lvl1pPr marL="0" indent="0" algn="ctr">
              <a:buFont typeface="Arial" panose="020B0604020202020204" pitchFamily="34" charset="0"/>
              <a:buNone/>
              <a:defRPr sz="48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100% </a:t>
            </a:r>
            <a:br>
              <a:rPr lang="en-US" dirty="0"/>
            </a:br>
            <a:r>
              <a:rPr lang="en-US" dirty="0"/>
              <a:t>stat or ranking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100% </a:t>
            </a:r>
            <a:br>
              <a:rPr lang="en-US" dirty="0"/>
            </a:br>
            <a:r>
              <a:rPr lang="en-US" dirty="0"/>
              <a:t>stat or ranking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100%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stat or ranking</a:t>
            </a:r>
          </a:p>
          <a:p>
            <a:pPr lvl="0"/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70E4EFB4-5FC6-45FA-17A1-5DAD9385C56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4029" y="3624351"/>
            <a:ext cx="9784080" cy="2003366"/>
          </a:xfrm>
          <a:prstGeom prst="rect">
            <a:avLst/>
          </a:prstGeom>
        </p:spPr>
        <p:txBody>
          <a:bodyPr numCol="3"/>
          <a:lstStyle>
            <a:lvl1pPr marL="0" indent="0" algn="ctr">
              <a:buFont typeface="Arial" panose="020B0604020202020204" pitchFamily="34" charset="0"/>
              <a:buNone/>
              <a:defRPr sz="48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100% </a:t>
            </a:r>
            <a:br>
              <a:rPr lang="en-US" dirty="0"/>
            </a:br>
            <a:r>
              <a:rPr lang="en-US" dirty="0"/>
              <a:t>stat or ranking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100% </a:t>
            </a:r>
            <a:br>
              <a:rPr lang="en-US" dirty="0"/>
            </a:br>
            <a:r>
              <a:rPr lang="en-US" dirty="0"/>
              <a:t>stat or ranking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100%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stat or ranking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3667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88731-E1E4-1D59-8786-B6A378995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BBE15A-7FF2-87C6-1BF7-76AAB2CA9B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786908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90B5-20BF-3B05-5DB0-9FB4475B4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B2E4A-C135-1E82-553C-94A07A714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59427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90B5-20BF-3B05-5DB0-9FB4475B4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B2E4A-C135-1E82-553C-94A07A714D6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numCol="3">
            <a:normAutofit/>
          </a:bodyPr>
          <a:lstStyle>
            <a:lvl1pPr marL="0" indent="0">
              <a:buNone/>
              <a:tabLst>
                <a:tab pos="395288" algn="l"/>
              </a:tabLst>
              <a:defRPr sz="1800" b="0" i="0">
                <a:solidFill>
                  <a:schemeClr val="accent1"/>
                </a:solidFill>
                <a:latin typeface="Rethink Sans" pitchFamily="2" charset="77"/>
              </a:defRPr>
            </a:lvl1pPr>
            <a:lvl2pPr marL="457200" indent="0">
              <a:buNone/>
              <a:defRPr sz="1800">
                <a:solidFill>
                  <a:schemeClr val="accent1"/>
                </a:solidFill>
              </a:defRPr>
            </a:lvl2pPr>
            <a:lvl3pPr marL="914400" indent="0">
              <a:buNone/>
              <a:defRPr sz="1800">
                <a:solidFill>
                  <a:schemeClr val="accent1"/>
                </a:solidFill>
              </a:defRPr>
            </a:lvl3pPr>
            <a:lvl4pPr marL="1371600" indent="0">
              <a:buNone/>
              <a:defRPr sz="1800">
                <a:solidFill>
                  <a:schemeClr val="accent1"/>
                </a:solidFill>
              </a:defRPr>
            </a:lvl4pPr>
            <a:lvl5pPr marL="1828800" indent="0">
              <a:buNone/>
              <a:defRPr sz="18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00	Title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2250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C482D-AC69-9187-B699-2407FCD3B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93E50-8C18-9903-A979-DA8A3E169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81918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FEE45-EABD-7E83-5938-669B1EA77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49979-2076-9D40-7B33-089A61A3AB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D4C30A-37E5-8772-3A32-46F2BAAAE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29724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00483-F88A-3774-6514-2FC9F6434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F970C-34DA-1F29-4D85-01BFFF0BE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78D10-9D92-A07A-9960-5E11E4779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C8D82-1E7A-D98C-0FEB-49EF0613BA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7A8FD0-EE5A-7AFF-FF32-0F2A15F28C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82327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D2172-5E45-260B-8EC4-47C768B0F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315219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18054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633F5-1EA2-A401-F2A2-DA9EC7C63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A08EA-2DDC-63DC-EBCA-0D3E96DDA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3777E-69AF-04D2-FF34-9D37EDCF2C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06201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E57E1-E6EB-C4C4-A771-C7C5FB495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36E5B6-0306-D396-EC70-424F93001E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A94B0-8592-4808-CA1B-57FA6E2B9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21755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90B5-20BF-3B05-5DB0-9FB4475B4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3159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Table of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B2E4A-C135-1E82-553C-94A07A714D6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numCol="3">
            <a:normAutofit/>
          </a:bodyPr>
          <a:lstStyle>
            <a:lvl1pPr marL="0" indent="0">
              <a:buNone/>
              <a:tabLst>
                <a:tab pos="395288" algn="l"/>
              </a:tabLst>
              <a:defRPr sz="1800" b="0" i="0">
                <a:solidFill>
                  <a:schemeClr val="accent1"/>
                </a:solidFill>
                <a:latin typeface="Rethink Sans" pitchFamily="2" charset="77"/>
              </a:defRPr>
            </a:lvl1pPr>
            <a:lvl2pPr marL="457200" indent="0">
              <a:buNone/>
              <a:defRPr sz="1800">
                <a:solidFill>
                  <a:schemeClr val="accent1"/>
                </a:solidFill>
              </a:defRPr>
            </a:lvl2pPr>
            <a:lvl3pPr marL="914400" indent="0">
              <a:buNone/>
              <a:defRPr sz="1800">
                <a:solidFill>
                  <a:schemeClr val="accent1"/>
                </a:solidFill>
              </a:defRPr>
            </a:lvl3pPr>
            <a:lvl4pPr marL="1371600" indent="0">
              <a:buNone/>
              <a:defRPr sz="1800">
                <a:solidFill>
                  <a:schemeClr val="accent1"/>
                </a:solidFill>
              </a:defRPr>
            </a:lvl4pPr>
            <a:lvl5pPr marL="1828800" indent="0">
              <a:buNone/>
              <a:defRPr sz="18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00	Title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7488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90B5-20BF-3B05-5DB0-9FB4475B4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320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Rethink Sans SemiBold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B2E4A-C135-1E82-553C-94A07A714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9520"/>
            <a:ext cx="10515600" cy="49374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8956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FEE45-EABD-7E83-5938-669B1EA77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49979-2076-9D40-7B33-089A61A3AB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53331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D4C30A-37E5-8772-3A32-46F2BAAAE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253331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688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00483-F88A-3774-6514-2FC9F6434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32004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F970C-34DA-1F29-4D85-01BFFF0BE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5365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78D10-9D92-A07A-9960-5E11E4779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77562"/>
            <a:ext cx="5157787" cy="41098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C8D82-1E7A-D98C-0FEB-49EF0613BA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5365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7A8FD0-EE5A-7AFF-FF32-0F2A15F28C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77562"/>
            <a:ext cx="5183188" cy="41098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3527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D2172-5E45-260B-8EC4-47C768B0F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2004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98600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414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633F5-1EA2-A401-F2A2-DA9EC7C63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515600" cy="32004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A08EA-2DDC-63DC-EBCA-0D3E96DDA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3777E-69AF-04D2-FF34-9D37EDCF2C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3932237" cy="488156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88846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E57E1-E6EB-C4C4-A771-C7C5FB495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515600" cy="32004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36E5B6-0306-D396-EC70-424F93001E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A94B0-8592-4808-CA1B-57FA6E2B9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3932237" cy="488156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47147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49B0F-5801-41B5-FFDD-6F42A0DA37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4563" y="893763"/>
            <a:ext cx="6400800" cy="13208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96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Thank You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1A09C1-91F2-5739-2509-633AD9139A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58240" y="2397919"/>
            <a:ext cx="6187123" cy="2874962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defRPr sz="1400" b="1" i="0">
                <a:latin typeface="Rethink Sans SemiBold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 AND TITLE</a:t>
            </a:r>
            <a:br>
              <a:rPr lang="en-US" dirty="0"/>
            </a:br>
            <a:r>
              <a:rPr lang="en-US" dirty="0"/>
              <a:t>DEPAUL COLLEGE, SCHOOL OR DEPARTMENT</a:t>
            </a:r>
            <a:br>
              <a:rPr lang="en-US" dirty="0"/>
            </a:br>
            <a:r>
              <a:rPr lang="en-US" dirty="0"/>
              <a:t>WEB</a:t>
            </a:r>
            <a:br>
              <a:rPr lang="en-US" dirty="0"/>
            </a:br>
            <a:r>
              <a:rPr lang="en-US" dirty="0"/>
              <a:t>PHONE</a:t>
            </a:r>
          </a:p>
        </p:txBody>
      </p:sp>
    </p:spTree>
    <p:extLst>
      <p:ext uri="{BB962C8B-B14F-4D97-AF65-F5344CB8AC3E}">
        <p14:creationId xmlns:p14="http://schemas.microsoft.com/office/powerpoint/2010/main" val="174632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jp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7.jp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36.xml"/><Relationship Id="rId10" Type="http://schemas.openxmlformats.org/officeDocument/2006/relationships/image" Target="../media/image8.jpg"/><Relationship Id="rId4" Type="http://schemas.openxmlformats.org/officeDocument/2006/relationships/slideLayout" Target="../slideLayouts/slideLayout35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A73846C3-C8E4-D9E5-CBCC-80CB3031F9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090" y="3647123"/>
            <a:ext cx="2786380" cy="201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66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b="1" i="0" kern="1200">
          <a:solidFill>
            <a:schemeClr val="bg1"/>
          </a:solidFill>
          <a:latin typeface="Rethink Sans ExtraBold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27283-13CD-97BB-15A7-C348A8344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18D76CC1-FD1C-CACA-78AC-2098CA2AB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846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2"/>
          </a:solidFill>
          <a:latin typeface="Rethink Sans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3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b="1" i="0" kern="1200">
          <a:solidFill>
            <a:schemeClr val="bg1"/>
          </a:solidFill>
          <a:latin typeface="Rethink Sans ExtraBold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D33E28F-B7CF-DB70-EE04-544BF4B3704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803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6977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b="1" i="0" kern="1200">
          <a:solidFill>
            <a:schemeClr val="bg1"/>
          </a:solidFill>
          <a:latin typeface="Rethink Sans ExtraBold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27283-13CD-97BB-15A7-C348A8344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18D76CC1-FD1C-CACA-78AC-2098CA2AB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15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Rethink Sans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27283-13CD-97BB-15A7-C348A8344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39520"/>
            <a:ext cx="10515600" cy="4937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18D76CC1-FD1C-CACA-78AC-2098CA2AB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B332699A-8225-CC28-59FA-99F9A777AF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333480" y="6161723"/>
            <a:ext cx="4064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045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bg1"/>
          </a:solidFill>
          <a:latin typeface="Rethink Sans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6178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b="1" i="0" kern="1200">
          <a:solidFill>
            <a:schemeClr val="bg1"/>
          </a:solidFill>
          <a:latin typeface="Rethink Sans ExtraBold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theredboa.blogspot.com/2011/07/mojo-monday-belonging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rawpixel.com/search/sad%20kid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methee-devperso.com/se-sentir-invisible/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sahello.org/education/children/grade-levels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k12.thoughtfullearning.com/minilesson/recognizing-bullying" TargetMode="Externa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image/192846/premium-photo-image-bullying-adolescent-asian-ethnicity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flickr.com/photos/all4ed/36105590830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bullying-inside-a-classroom-6936381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dfreephotos.com/other-photos/rooms/hallway.jpg.php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53E5B3E-24A0-74AB-28C1-49E0352DBC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My Place, My Purpose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28E65E8-4CC0-5F27-428D-14C18F4291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/>
              <a:t>From Belonging and Noticing to an Action Research Question</a:t>
            </a:r>
          </a:p>
          <a:p>
            <a:r>
              <a:rPr lang="en-US" i="1" dirty="0"/>
              <a:t>Learning Experience 3</a:t>
            </a:r>
          </a:p>
          <a:p>
            <a:r>
              <a:rPr lang="en-US" i="1" dirty="0"/>
              <a:t>DePaul University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328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B3216-43DE-D68A-801B-297835C36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Place, My Purpose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1F6309-08A6-E69C-3022-F119E6E747D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 become a true civic leader, we are deepen what we know about ourselves by finding what matters most to us.</a:t>
            </a:r>
          </a:p>
          <a:p>
            <a:r>
              <a:rPr lang="en-US" dirty="0"/>
              <a:t>We will look at belonging and decide as a civic leader, when belonging isn’t present, what do we want to do.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A7765AF-EB14-85FF-EBA9-FA00FD7864D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dirty="0"/>
              <a:t>Where do I belong?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dirty="0"/>
              <a:t>Where is belonging harder?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dirty="0"/>
              <a:t>What do I care about enough to investigate?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179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2EB44B6-0352-D776-3444-E4E48A5F44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True Belonging?</a:t>
            </a:r>
          </a:p>
        </p:txBody>
      </p:sp>
    </p:spTree>
    <p:extLst>
      <p:ext uri="{BB962C8B-B14F-4D97-AF65-F5344CB8AC3E}">
        <p14:creationId xmlns:p14="http://schemas.microsoft.com/office/powerpoint/2010/main" val="1326947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5416F-3C48-3C14-41BF-1A88BFD87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Belonging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AFF9B-6FA8-778A-EE36-54D876DD441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What do you think belonging feels like?</a:t>
            </a:r>
          </a:p>
          <a:p>
            <a:endParaRPr lang="en-US" dirty="0"/>
          </a:p>
          <a:p>
            <a:r>
              <a:rPr lang="en-US" dirty="0"/>
              <a:t>Is belonging the same for everyone?</a:t>
            </a:r>
          </a:p>
          <a:p>
            <a:endParaRPr lang="en-US" dirty="0"/>
          </a:p>
          <a:p>
            <a:r>
              <a:rPr lang="en-US" dirty="0"/>
              <a:t>Have you always known when someone felt like they didn’t belong?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5" descr="The Red Boa: Mojo Monday ~ Belonging">
            <a:extLst>
              <a:ext uri="{FF2B5EF4-FFF2-40B4-BE49-F238E27FC236}">
                <a16:creationId xmlns:a16="http://schemas.microsoft.com/office/drawing/2014/main" id="{90C6346D-3274-FB53-88AB-64F24EF707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172200" y="2290945"/>
            <a:ext cx="5181600" cy="3420698"/>
          </a:xfrm>
        </p:spPr>
      </p:pic>
    </p:spTree>
    <p:extLst>
      <p:ext uri="{BB962C8B-B14F-4D97-AF65-F5344CB8AC3E}">
        <p14:creationId xmlns:p14="http://schemas.microsoft.com/office/powerpoint/2010/main" val="239340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Sad Kids Images | Free Vectors, PNGs, Mockups &amp; Backgrounds - rawpixel">
            <a:extLst>
              <a:ext uri="{FF2B5EF4-FFF2-40B4-BE49-F238E27FC236}">
                <a16:creationId xmlns:a16="http://schemas.microsoft.com/office/drawing/2014/main" id="{73EA90F6-5A49-2F08-80EB-C8273B51F34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7999" b="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769A14-6B05-BD79-C2DA-7BEC87EB3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66" y="365125"/>
            <a:ext cx="4210223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  <a:latin typeface="+mj-lt"/>
              </a:rPr>
              <a:t>When We Feel We Don’t Belong</a:t>
            </a:r>
            <a:br>
              <a:rPr lang="en-US" sz="4000" dirty="0">
                <a:solidFill>
                  <a:schemeClr val="tx1"/>
                </a:solidFill>
                <a:latin typeface="+mj-lt"/>
              </a:rPr>
            </a:br>
            <a:endParaRPr lang="en-US" sz="4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8772C-029E-82F5-FF8B-4F83E20C5A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0166" y="1885071"/>
            <a:ext cx="4210223" cy="4291892"/>
          </a:xfrm>
        </p:spPr>
        <p:txBody>
          <a:bodyPr vert="horz" lIns="91440" tIns="45720" rIns="91440" bIns="45720" rtlCol="0">
            <a:normAutofit/>
          </a:bodyPr>
          <a:lstStyle/>
          <a:p>
            <a:pPr marL="0" lvl="0" indent="0"/>
            <a:r>
              <a:rPr lang="en-US" sz="2400" dirty="0"/>
              <a:t>Have you ever felt: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2400" dirty="0"/>
              <a:t>Left out or not welcome.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2400" dirty="0"/>
              <a:t>Like no one understood you or wanted to understand you.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2400" dirty="0"/>
              <a:t>Like you were different than everyone else.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2400" dirty="0"/>
              <a:t>Almost everyone has felt they don’t belong.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sz="2400" dirty="0"/>
              <a:t>It’s important not to ignore the feelings of not belonging.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7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3387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66C80-7554-A614-256E-79379FF92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Your Belonging Journey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6B9F4-2A14-9B60-6BCC-E1F6A197125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/>
              <a:t>Think about places where you spend time: classrooms, lunch areas, teams, clubs faith communities, neighborhoods, online spaces, home</a:t>
            </a:r>
          </a:p>
          <a:p>
            <a:pPr lvl="0"/>
            <a:r>
              <a:rPr lang="en-US" dirty="0"/>
              <a:t>Where can you relax and be yourself?</a:t>
            </a:r>
          </a:p>
          <a:p>
            <a:pPr lvl="0"/>
            <a:r>
              <a:rPr lang="en-US" dirty="0"/>
              <a:t>Where do people notice when you are missing?</a:t>
            </a:r>
          </a:p>
          <a:p>
            <a:endParaRPr lang="en-US" dirty="0"/>
          </a:p>
        </p:txBody>
      </p:sp>
      <p:pic>
        <p:nvPicPr>
          <p:cNvPr id="6" name="Content Placeholder 5" descr="Je me sens invisible : comment oser aller vers les autres">
            <a:extLst>
              <a:ext uri="{FF2B5EF4-FFF2-40B4-BE49-F238E27FC236}">
                <a16:creationId xmlns:a16="http://schemas.microsoft.com/office/drawing/2014/main" id="{F524AF44-0488-637D-9F8E-D801EEF205A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72200" y="1946522"/>
            <a:ext cx="5181600" cy="4109544"/>
          </a:xfrm>
        </p:spPr>
      </p:pic>
    </p:spTree>
    <p:extLst>
      <p:ext uri="{BB962C8B-B14F-4D97-AF65-F5344CB8AC3E}">
        <p14:creationId xmlns:p14="http://schemas.microsoft.com/office/powerpoint/2010/main" val="2945625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C8DDF8-F20D-1DFA-9B18-5E9AC83E8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chemeClr val="tx1"/>
                </a:solidFill>
                <a:latin typeface="+mj-lt"/>
              </a:rPr>
              <a:t>Belonging Has Clues </a:t>
            </a:r>
          </a:p>
        </p:txBody>
      </p:sp>
      <p:pic>
        <p:nvPicPr>
          <p:cNvPr id="6" name="Content Placeholder 5" descr="A guide to U.S. education levels | USAHello">
            <a:extLst>
              <a:ext uri="{FF2B5EF4-FFF2-40B4-BE49-F238E27FC236}">
                <a16:creationId xmlns:a16="http://schemas.microsoft.com/office/drawing/2014/main" id="{EDE82351-686E-C131-C1F7-496EF64CDDD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0417" b="19369"/>
          <a:stretch>
            <a:fillRect/>
          </a:stretch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13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sX0" fmla="*/ 0 w 1371600"/>
              <a:gd name="csY0" fmla="*/ 0 h 18288"/>
              <a:gd name="csX1" fmla="*/ 685800 w 1371600"/>
              <a:gd name="csY1" fmla="*/ 0 h 18288"/>
              <a:gd name="csX2" fmla="*/ 1371600 w 1371600"/>
              <a:gd name="csY2" fmla="*/ 0 h 18288"/>
              <a:gd name="csX3" fmla="*/ 1371600 w 1371600"/>
              <a:gd name="csY3" fmla="*/ 18288 h 18288"/>
              <a:gd name="csX4" fmla="*/ 713232 w 1371600"/>
              <a:gd name="csY4" fmla="*/ 18288 h 18288"/>
              <a:gd name="csX5" fmla="*/ 0 w 1371600"/>
              <a:gd name="csY5" fmla="*/ 18288 h 18288"/>
              <a:gd name="csX6" fmla="*/ 0 w 1371600"/>
              <a:gd name="csY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8DBDD-E7B4-6507-6053-DBF6C24B2F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54294" y="4777739"/>
            <a:ext cx="6897626" cy="13992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z="2200">
                <a:latin typeface="+mn-lt"/>
              </a:rPr>
              <a:t>Complete: 'I feel like I belong here when __________.'</a:t>
            </a:r>
          </a:p>
          <a:p>
            <a:pPr lvl="0"/>
            <a:r>
              <a:rPr lang="en-US" sz="2200">
                <a:latin typeface="+mn-lt"/>
              </a:rPr>
              <a:t>What makes belonging possible for me in that place?</a:t>
            </a:r>
          </a:p>
          <a:p>
            <a:endParaRPr lang="en-US" sz="2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1510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149CDF-5DAC-4860-A285-9492CF209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0DAC8FB-A162-44E3-A606-C855A03A5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1BDEC81-16A7-4451-B893-C15000083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A515A1-4D80-430E-BE0A-71A290516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729175"/>
            <a:ext cx="11099352" cy="5399650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35EA0F-F496-3A6A-3BFD-F81092793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966" y="905011"/>
            <a:ext cx="3629555" cy="188913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>
                <a:solidFill>
                  <a:schemeClr val="tx1"/>
                </a:solidFill>
                <a:latin typeface="+mj-lt"/>
              </a:rPr>
              <a:t>Look Again From Another View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20F3C-2085-35E8-4D31-ACCD68F3A7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91966" y="2965592"/>
            <a:ext cx="3629555" cy="2987397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1800">
                <a:latin typeface="+mn-lt"/>
              </a:rPr>
              <a:t>Think of that same situation…</a:t>
            </a:r>
          </a:p>
          <a:p>
            <a:pPr lvl="0"/>
            <a:r>
              <a:rPr lang="en-US" sz="1800">
                <a:latin typeface="+mn-lt"/>
              </a:rPr>
              <a:t>Who seems like they may feel they don’t belong?</a:t>
            </a:r>
          </a:p>
          <a:p>
            <a:pPr lvl="0"/>
            <a:r>
              <a:rPr lang="en-US" sz="1800">
                <a:latin typeface="+mn-lt"/>
              </a:rPr>
              <a:t>What have you actually noticed?</a:t>
            </a:r>
          </a:p>
          <a:p>
            <a:pPr lvl="0"/>
            <a:r>
              <a:rPr lang="en-US" sz="1800">
                <a:latin typeface="+mn-lt"/>
              </a:rPr>
              <a:t>What are you assuming?</a:t>
            </a:r>
          </a:p>
          <a:p>
            <a:pPr lvl="0"/>
            <a:r>
              <a:rPr lang="en-US" sz="1800">
                <a:latin typeface="+mn-lt"/>
              </a:rPr>
              <a:t>What are you still wondering?</a:t>
            </a:r>
          </a:p>
          <a:p>
            <a:pPr marL="0"/>
            <a:endParaRPr lang="en-US" sz="1800">
              <a:latin typeface="+mn-lt"/>
            </a:endParaRPr>
          </a:p>
        </p:txBody>
      </p:sp>
      <p:pic>
        <p:nvPicPr>
          <p:cNvPr id="6" name="Content Placeholder 5" descr="Recognizing Bullying | Thoughtful Learning K-12">
            <a:extLst>
              <a:ext uri="{FF2B5EF4-FFF2-40B4-BE49-F238E27FC236}">
                <a16:creationId xmlns:a16="http://schemas.microsoft.com/office/drawing/2014/main" id="{0DC98806-7CC3-DB34-9E63-E79C9C56B5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r="19650" b="-2"/>
          <a:stretch>
            <a:fillRect/>
          </a:stretch>
        </p:blipFill>
        <p:spPr>
          <a:xfrm>
            <a:off x="5359151" y="895610"/>
            <a:ext cx="6107166" cy="505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403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85D14-0D04-2A2C-2C6B-B5EAC603B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Observation, Assumption, or Solution?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1025B6-0936-1CD2-A175-1F5EC01E59B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en-US" dirty="0"/>
              <a:t>Observation: 'The same five students answer most questions.'</a:t>
            </a:r>
          </a:p>
          <a:p>
            <a:pPr lvl="0"/>
            <a:r>
              <a:rPr lang="en-US" dirty="0"/>
              <a:t>Assumption: 'Everyone else is lazy.'</a:t>
            </a:r>
          </a:p>
          <a:p>
            <a:pPr lvl="0"/>
            <a:r>
              <a:rPr lang="en-US" dirty="0"/>
              <a:t>Proposed solution: 'We need a new participation rule.'</a:t>
            </a:r>
          </a:p>
          <a:p>
            <a:pPr lvl="0"/>
            <a:r>
              <a:rPr lang="en-US" dirty="0"/>
              <a:t>Inquiry question: 'What makes it easier or harder for students to participate?'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4A3443-6EC9-235A-82FC-D6C9026C888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What is another solution?</a:t>
            </a:r>
          </a:p>
        </p:txBody>
      </p:sp>
      <p:pic>
        <p:nvPicPr>
          <p:cNvPr id="6" name="Picture 5" descr="Depressed student torturing from school bully.. | Royalty free stock ...">
            <a:extLst>
              <a:ext uri="{FF2B5EF4-FFF2-40B4-BE49-F238E27FC236}">
                <a16:creationId xmlns:a16="http://schemas.microsoft.com/office/drawing/2014/main" id="{40CA12C8-5B25-0A8B-FA12-4DC93968E0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26417" y="2679032"/>
            <a:ext cx="41148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005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149CDF-5DAC-4860-A285-9492CF209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0DAC8FB-A162-44E3-A606-C855A03A5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1BDEC81-16A7-4451-B893-C15000083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A515A1-4D80-430E-BE0A-71A290516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729175"/>
            <a:ext cx="11099352" cy="5399650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5AC83C-3E9A-9731-EBD5-73950FD52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1966" y="905011"/>
            <a:ext cx="3629555" cy="188913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>
                <a:solidFill>
                  <a:schemeClr val="tx1"/>
                </a:solidFill>
                <a:latin typeface="+mj-lt"/>
              </a:rPr>
              <a:t>What Makes Belonging Easier or Harder?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FC7DE-9579-F889-2BE8-3A38BE8E9F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91966" y="2965592"/>
            <a:ext cx="3629555" cy="2987397"/>
          </a:xfr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z="1800">
                <a:latin typeface="+mn-lt"/>
              </a:rPr>
              <a:t>List what helps people belong, feel welcome, or be heard.</a:t>
            </a:r>
          </a:p>
          <a:p>
            <a:pPr lvl="0"/>
            <a:r>
              <a:rPr lang="en-US" sz="1800">
                <a:latin typeface="+mn-lt"/>
              </a:rPr>
              <a:t>List what creates an unwelcoming or exclusionary situation.</a:t>
            </a:r>
          </a:p>
          <a:p>
            <a:pPr lvl="0"/>
            <a:r>
              <a:rPr lang="en-US" sz="1800">
                <a:latin typeface="+mn-lt"/>
              </a:rPr>
              <a:t>What is one pattern that bothers you, interests you, or makes you want to learn more.</a:t>
            </a:r>
          </a:p>
          <a:p>
            <a:pPr lvl="0"/>
            <a:r>
              <a:rPr lang="en-US" sz="1800">
                <a:latin typeface="+mn-lt"/>
              </a:rPr>
              <a:t>Why does it matter to you?</a:t>
            </a:r>
          </a:p>
          <a:p>
            <a:endParaRPr lang="en-US" sz="1800">
              <a:latin typeface="+mn-lt"/>
            </a:endParaRPr>
          </a:p>
        </p:txBody>
      </p:sp>
      <p:pic>
        <p:nvPicPr>
          <p:cNvPr id="6" name="Content Placeholder 5" descr="middle school students in library | Students in deeper learn… | Flickr">
            <a:extLst>
              <a:ext uri="{FF2B5EF4-FFF2-40B4-BE49-F238E27FC236}">
                <a16:creationId xmlns:a16="http://schemas.microsoft.com/office/drawing/2014/main" id="{56329FC7-6532-DBF3-F02C-DB0B8A4399F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9607" r="9798" b="1"/>
          <a:stretch>
            <a:fillRect/>
          </a:stretch>
        </p:blipFill>
        <p:spPr>
          <a:xfrm>
            <a:off x="5359151" y="895610"/>
            <a:ext cx="6107166" cy="5058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650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3BE88-6240-3B65-7139-410A3E8B1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in your daily life do you know people who may feel they don’t belong?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0B138-21E8-5D87-1583-3840DBC5993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Can the situation be changed?</a:t>
            </a:r>
          </a:p>
          <a:p>
            <a:r>
              <a:rPr lang="en-US" dirty="0"/>
              <a:t>Can others help?</a:t>
            </a:r>
          </a:p>
          <a:p>
            <a:r>
              <a:rPr lang="en-US" dirty="0"/>
              <a:t>Have you ever tried to help?</a:t>
            </a:r>
          </a:p>
        </p:txBody>
      </p:sp>
      <p:pic>
        <p:nvPicPr>
          <p:cNvPr id="6" name="Content Placeholder 5" descr="Bullying Inside a Classroom · Free Stock Photo">
            <a:extLst>
              <a:ext uri="{FF2B5EF4-FFF2-40B4-BE49-F238E27FC236}">
                <a16:creationId xmlns:a16="http://schemas.microsoft.com/office/drawing/2014/main" id="{B886B157-7A6D-0EC7-7A27-1D32F603FF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72200" y="2274094"/>
            <a:ext cx="5181600" cy="3454400"/>
          </a:xfrm>
        </p:spPr>
      </p:pic>
    </p:spTree>
    <p:extLst>
      <p:ext uri="{BB962C8B-B14F-4D97-AF65-F5344CB8AC3E}">
        <p14:creationId xmlns:p14="http://schemas.microsoft.com/office/powerpoint/2010/main" val="4110253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34825-51A5-4F11-7889-999C2F296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your Action Research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09555-C23F-668D-0264-F772AC527E6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Think about places you want to make better and answer these prompts.</a:t>
            </a:r>
          </a:p>
          <a:p>
            <a:pPr lvl="0"/>
            <a:r>
              <a:rPr lang="en-US" dirty="0"/>
              <a:t>I care about __________ because __________.</a:t>
            </a:r>
          </a:p>
          <a:p>
            <a:pPr lvl="0"/>
            <a:r>
              <a:rPr lang="en-US" dirty="0"/>
              <a:t>I have noticed __________.</a:t>
            </a:r>
          </a:p>
          <a:p>
            <a:pPr lvl="0"/>
            <a:r>
              <a:rPr lang="en-US" dirty="0"/>
              <a:t>I need to hear from or learn more about __________.</a:t>
            </a:r>
          </a:p>
          <a:p>
            <a:pPr lvl="0"/>
            <a:r>
              <a:rPr lang="en-US" dirty="0"/>
              <a:t>A question worth investigating is __________.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35DF59-376B-7B8C-CDA1-B8CA1C5D6CB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This is just the very start of thinking about your action research.</a:t>
            </a:r>
          </a:p>
        </p:txBody>
      </p:sp>
    </p:spTree>
    <p:extLst>
      <p:ext uri="{BB962C8B-B14F-4D97-AF65-F5344CB8AC3E}">
        <p14:creationId xmlns:p14="http://schemas.microsoft.com/office/powerpoint/2010/main" val="2916817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CC373-0920-A19A-8871-8B7413C66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76626-741B-5EF0-5595-52443D1B5EC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What do you think would help more people to feel belonging, acceptance, and care from others?</a:t>
            </a:r>
          </a:p>
          <a:p>
            <a:r>
              <a:rPr lang="en-US" dirty="0"/>
              <a:t>What would help you feel more belonging, acceptance, and care from others?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5" descr="Hallway image - Free stock photo - Public Domain photo - CC0 Images">
            <a:extLst>
              <a:ext uri="{FF2B5EF4-FFF2-40B4-BE49-F238E27FC236}">
                <a16:creationId xmlns:a16="http://schemas.microsoft.com/office/drawing/2014/main" id="{25077982-C41F-8D0B-C6AF-F3EDE143F48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72200" y="2541688"/>
            <a:ext cx="5181600" cy="2919211"/>
          </a:xfrm>
        </p:spPr>
      </p:pic>
    </p:spTree>
    <p:extLst>
      <p:ext uri="{BB962C8B-B14F-4D97-AF65-F5344CB8AC3E}">
        <p14:creationId xmlns:p14="http://schemas.microsoft.com/office/powerpoint/2010/main" val="576165964"/>
      </p:ext>
    </p:extLst>
  </p:cSld>
  <p:clrMapOvr>
    <a:masterClrMapping/>
  </p:clrMapOvr>
</p:sld>
</file>

<file path=ppt/theme/theme1.xml><?xml version="1.0" encoding="utf-8"?>
<a:theme xmlns:a="http://schemas.openxmlformats.org/drawingml/2006/main" name="5_Office Theme">
  <a:themeElements>
    <a:clrScheme name="DePaul Theme PPT">
      <a:dk1>
        <a:srgbClr val="000000"/>
      </a:dk1>
      <a:lt1>
        <a:srgbClr val="FFFFFF"/>
      </a:lt1>
      <a:dk2>
        <a:srgbClr val="00205B"/>
      </a:dk2>
      <a:lt2>
        <a:srgbClr val="DCDDDE"/>
      </a:lt2>
      <a:accent1>
        <a:srgbClr val="003CA5"/>
      </a:accent1>
      <a:accent2>
        <a:srgbClr val="00205B"/>
      </a:accent2>
      <a:accent3>
        <a:srgbClr val="0071CE"/>
      </a:accent3>
      <a:accent4>
        <a:srgbClr val="A0E6E1"/>
      </a:accent4>
      <a:accent5>
        <a:srgbClr val="FFB600"/>
      </a:accent5>
      <a:accent6>
        <a:srgbClr val="000000"/>
      </a:accent6>
      <a:hlink>
        <a:srgbClr val="003CA5"/>
      </a:hlink>
      <a:folHlink>
        <a:srgbClr val="923CB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3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4_Office Theme">
  <a:themeElements>
    <a:clrScheme name="DePaul Theme PPT">
      <a:dk1>
        <a:srgbClr val="000000"/>
      </a:dk1>
      <a:lt1>
        <a:srgbClr val="FFFFFF"/>
      </a:lt1>
      <a:dk2>
        <a:srgbClr val="00205B"/>
      </a:dk2>
      <a:lt2>
        <a:srgbClr val="DCDDDE"/>
      </a:lt2>
      <a:accent1>
        <a:srgbClr val="003CA5"/>
      </a:accent1>
      <a:accent2>
        <a:srgbClr val="00205B"/>
      </a:accent2>
      <a:accent3>
        <a:srgbClr val="0071CE"/>
      </a:accent3>
      <a:accent4>
        <a:srgbClr val="A0E6E1"/>
      </a:accent4>
      <a:accent5>
        <a:srgbClr val="FFB600"/>
      </a:accent5>
      <a:accent6>
        <a:srgbClr val="000000"/>
      </a:accent6>
      <a:hlink>
        <a:srgbClr val="003CA5"/>
      </a:hlink>
      <a:folHlink>
        <a:srgbClr val="923CB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ustom Design">
  <a:themeElements>
    <a:clrScheme name="DePaul Theme PPT">
      <a:dk1>
        <a:srgbClr val="000000"/>
      </a:dk1>
      <a:lt1>
        <a:srgbClr val="FFFFFF"/>
      </a:lt1>
      <a:dk2>
        <a:srgbClr val="00205B"/>
      </a:dk2>
      <a:lt2>
        <a:srgbClr val="DCDDDE"/>
      </a:lt2>
      <a:accent1>
        <a:srgbClr val="003CA5"/>
      </a:accent1>
      <a:accent2>
        <a:srgbClr val="00205B"/>
      </a:accent2>
      <a:accent3>
        <a:srgbClr val="0071CE"/>
      </a:accent3>
      <a:accent4>
        <a:srgbClr val="A0E6E1"/>
      </a:accent4>
      <a:accent5>
        <a:srgbClr val="FFB600"/>
      </a:accent5>
      <a:accent6>
        <a:srgbClr val="000000"/>
      </a:accent6>
      <a:hlink>
        <a:srgbClr val="003CA5"/>
      </a:hlink>
      <a:folHlink>
        <a:srgbClr val="923CB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7_Office Theme">
  <a:themeElements>
    <a:clrScheme name="DePaul Theme PPT">
      <a:dk1>
        <a:srgbClr val="000000"/>
      </a:dk1>
      <a:lt1>
        <a:srgbClr val="FFFFFF"/>
      </a:lt1>
      <a:dk2>
        <a:srgbClr val="00205B"/>
      </a:dk2>
      <a:lt2>
        <a:srgbClr val="DCDDDE"/>
      </a:lt2>
      <a:accent1>
        <a:srgbClr val="003CA5"/>
      </a:accent1>
      <a:accent2>
        <a:srgbClr val="00205B"/>
      </a:accent2>
      <a:accent3>
        <a:srgbClr val="0071CE"/>
      </a:accent3>
      <a:accent4>
        <a:srgbClr val="A0E6E1"/>
      </a:accent4>
      <a:accent5>
        <a:srgbClr val="FFB600"/>
      </a:accent5>
      <a:accent6>
        <a:srgbClr val="000000"/>
      </a:accent6>
      <a:hlink>
        <a:srgbClr val="003CA5"/>
      </a:hlink>
      <a:folHlink>
        <a:srgbClr val="923CB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Office Theme">
  <a:themeElements>
    <a:clrScheme name="DePaul Theme PPT">
      <a:dk1>
        <a:srgbClr val="000000"/>
      </a:dk1>
      <a:lt1>
        <a:srgbClr val="FFFFFF"/>
      </a:lt1>
      <a:dk2>
        <a:srgbClr val="00205B"/>
      </a:dk2>
      <a:lt2>
        <a:srgbClr val="DCDDDE"/>
      </a:lt2>
      <a:accent1>
        <a:srgbClr val="003CA5"/>
      </a:accent1>
      <a:accent2>
        <a:srgbClr val="00205B"/>
      </a:accent2>
      <a:accent3>
        <a:srgbClr val="0071CE"/>
      </a:accent3>
      <a:accent4>
        <a:srgbClr val="A0E6E1"/>
      </a:accent4>
      <a:accent5>
        <a:srgbClr val="FFB600"/>
      </a:accent5>
      <a:accent6>
        <a:srgbClr val="000000"/>
      </a:accent6>
      <a:hlink>
        <a:srgbClr val="003CA5"/>
      </a:hlink>
      <a:folHlink>
        <a:srgbClr val="923CB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Office Theme">
  <a:themeElements>
    <a:clrScheme name="DePaul Theme PPT">
      <a:dk1>
        <a:srgbClr val="000000"/>
      </a:dk1>
      <a:lt1>
        <a:srgbClr val="FFFFFF"/>
      </a:lt1>
      <a:dk2>
        <a:srgbClr val="00205B"/>
      </a:dk2>
      <a:lt2>
        <a:srgbClr val="DCDDDE"/>
      </a:lt2>
      <a:accent1>
        <a:srgbClr val="003CA5"/>
      </a:accent1>
      <a:accent2>
        <a:srgbClr val="00205B"/>
      </a:accent2>
      <a:accent3>
        <a:srgbClr val="0071CE"/>
      </a:accent3>
      <a:accent4>
        <a:srgbClr val="A0E6E1"/>
      </a:accent4>
      <a:accent5>
        <a:srgbClr val="FFB600"/>
      </a:accent5>
      <a:accent6>
        <a:srgbClr val="000000"/>
      </a:accent6>
      <a:hlink>
        <a:srgbClr val="003CA5"/>
      </a:hlink>
      <a:folHlink>
        <a:srgbClr val="923CB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6_Office Theme">
  <a:themeElements>
    <a:clrScheme name="DePaul Theme PPT">
      <a:dk1>
        <a:srgbClr val="000000"/>
      </a:dk1>
      <a:lt1>
        <a:srgbClr val="FFFFFF"/>
      </a:lt1>
      <a:dk2>
        <a:srgbClr val="00205B"/>
      </a:dk2>
      <a:lt2>
        <a:srgbClr val="DCDDDE"/>
      </a:lt2>
      <a:accent1>
        <a:srgbClr val="003CA5"/>
      </a:accent1>
      <a:accent2>
        <a:srgbClr val="00205B"/>
      </a:accent2>
      <a:accent3>
        <a:srgbClr val="0071CE"/>
      </a:accent3>
      <a:accent4>
        <a:srgbClr val="A0E6E1"/>
      </a:accent4>
      <a:accent5>
        <a:srgbClr val="FFB600"/>
      </a:accent5>
      <a:accent6>
        <a:srgbClr val="000000"/>
      </a:accent6>
      <a:hlink>
        <a:srgbClr val="003CA5"/>
      </a:hlink>
      <a:folHlink>
        <a:srgbClr val="923CB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UWIDE Theme1 presentation</Template>
  <TotalTime>2019</TotalTime>
  <Words>588</Words>
  <Application>Microsoft Macintosh PowerPoint</Application>
  <PresentationFormat>Widescreen</PresentationFormat>
  <Paragraphs>70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13</vt:i4>
      </vt:variant>
    </vt:vector>
  </HeadingPairs>
  <TitlesOfParts>
    <vt:vector size="28" baseType="lpstr">
      <vt:lpstr>Rethink Sans</vt:lpstr>
      <vt:lpstr>Rethink Sans ExtraBold</vt:lpstr>
      <vt:lpstr>Rethink Sans Medium</vt:lpstr>
      <vt:lpstr>Rethink Sans SemiBold</vt:lpstr>
      <vt:lpstr>Aptos</vt:lpstr>
      <vt:lpstr>Arial</vt:lpstr>
      <vt:lpstr>Garamond</vt:lpstr>
      <vt:lpstr>5_Office Theme</vt:lpstr>
      <vt:lpstr>3_Office Theme</vt:lpstr>
      <vt:lpstr>4_Office Theme</vt:lpstr>
      <vt:lpstr>Custom Design</vt:lpstr>
      <vt:lpstr>7_Office Theme</vt:lpstr>
      <vt:lpstr>1_Office Theme</vt:lpstr>
      <vt:lpstr>2_Office Theme</vt:lpstr>
      <vt:lpstr>6_Office Theme</vt:lpstr>
      <vt:lpstr>My Place, My Purpose </vt:lpstr>
      <vt:lpstr>My Place, My Purpose </vt:lpstr>
      <vt:lpstr>What is True Belonging?</vt:lpstr>
      <vt:lpstr>Belonging </vt:lpstr>
      <vt:lpstr>When We Feel We Don’t Belong </vt:lpstr>
      <vt:lpstr>Your Belonging Journey </vt:lpstr>
      <vt:lpstr>Belonging Has Clues </vt:lpstr>
      <vt:lpstr>Look Again From Another View </vt:lpstr>
      <vt:lpstr>Observation, Assumption, or Solution? </vt:lpstr>
      <vt:lpstr>What Makes Belonging Easier or Harder? </vt:lpstr>
      <vt:lpstr>Where in your daily life do you know people who may feel they don’t belong?</vt:lpstr>
      <vt:lpstr>Build your Action Research Idea</vt:lpstr>
      <vt:lpstr>Closing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Donna Foiles-Kiel</dc:creator>
  <cp:lastModifiedBy>Donna Foiles-Kiel</cp:lastModifiedBy>
  <cp:revision>12</cp:revision>
  <dcterms:created xsi:type="dcterms:W3CDTF">2026-07-09T15:48:22Z</dcterms:created>
  <dcterms:modified xsi:type="dcterms:W3CDTF">2026-09-11T20:07:03Z</dcterms:modified>
</cp:coreProperties>
</file>