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3" r:id="rId3"/>
    <p:sldMasterId id="2147483677" r:id="rId4"/>
    <p:sldMasterId id="2147483683" r:id="rId5"/>
    <p:sldMasterId id="2147483686" r:id="rId6"/>
    <p:sldMasterId id="2147483697" r:id="rId7"/>
    <p:sldMasterId id="2147483706" r:id="rId8"/>
  </p:sldMasterIdLst>
  <p:notesMasterIdLst>
    <p:notesMasterId r:id="rId19"/>
  </p:notesMasterIdLst>
  <p:sldIdLst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63"/>
    <p:restoredTop sz="87629"/>
  </p:normalViewPr>
  <p:slideViewPr>
    <p:cSldViewPr snapToGrid="0">
      <p:cViewPr varScale="1">
        <p:scale>
          <a:sx n="76" d="100"/>
          <a:sy n="76" d="100"/>
        </p:scale>
        <p:origin x="232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94080-C399-C74D-B896-60EE634BF2E7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A0889-8A1D-9841-A421-7D45463B9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for one example of a value students have seen someone demonstrate through action. If needed, model respect through listening or responsibility through following through.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Clarify unfamiliar words without promoting particular choices. Remind students to choose values that feel personally meaningful, not answers they think adults want.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29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Circulate and ask, 'What would someone see you doing if you lived that value?' Invite partners to share one example from their own life or someone they admire.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8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scenario. Assign groups of three or four. Make clear that each option meets a real need, so groups must explain the tradeoffs in their decision.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6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groups time to work through all four questions. Watch whose voices guide the decision. Prompt groups to make room for disagreement and invite anyone who has not spoken.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4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2" y="751841"/>
            <a:ext cx="8798877" cy="21336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72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4002" y="5567839"/>
            <a:ext cx="3190557" cy="7923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2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   |   DEPAUL COLLEGE, SCHOOL OR DEPARTMENT  |  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DF20A-F3BA-8072-A2A8-5C5387FF0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4562" y="3068321"/>
            <a:ext cx="6777038" cy="2834004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Rethink Sans ExtraBold" pitchFamily="2" charset="77"/>
              </a:defRPr>
            </a:lvl1pPr>
            <a:lvl2pPr>
              <a:defRPr sz="3600" b="1" i="0">
                <a:latin typeface="Rethink Sans ExtraBold" pitchFamily="2" charset="77"/>
              </a:defRPr>
            </a:lvl2pPr>
            <a:lvl3pPr>
              <a:defRPr sz="3600" b="1" i="0">
                <a:latin typeface="Rethink Sans ExtraBold" pitchFamily="2" charset="77"/>
              </a:defRPr>
            </a:lvl3pPr>
            <a:lvl4pPr>
              <a:defRPr sz="3600" b="1" i="0">
                <a:latin typeface="Rethink Sans ExtraBold" pitchFamily="2" charset="77"/>
              </a:defRPr>
            </a:lvl4pPr>
            <a:lvl5pPr>
              <a:defRPr sz="3600" b="1" i="0">
                <a:latin typeface="Rethink Sans ExtraBold" pitchFamily="2" charset="77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72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F82E-5073-A914-70E8-E51B0B9D9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99F19-B186-5059-DE0F-0E8443BDB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CC5F1-0343-A0D7-0326-DC1A8B17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B79BD-26EA-DAB9-FC7F-FCF6B53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[Year] [Your Name/Company]. No part of this presentation may be reproduced or transmitted without written permission.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81CF5-7D02-0BCD-F889-09637A7D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C077-9CEB-1E46-99E1-0C942514D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1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  <a:lvl2pPr>
              <a:defRPr>
                <a:latin typeface="Garamond" panose="02020404030301010803" pitchFamily="18" charset="0"/>
              </a:defRPr>
            </a:lvl2pPr>
            <a:lvl3pPr>
              <a:defRPr>
                <a:latin typeface="Garamond" panose="02020404030301010803" pitchFamily="18" charset="0"/>
              </a:defRPr>
            </a:lvl3pPr>
            <a:lvl4pPr>
              <a:defRPr>
                <a:latin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00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4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aramond" panose="020204040303010108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78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1pPr>
            <a:lvl2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2pPr>
            <a:lvl3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1pPr>
            <a:lvl2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2pPr>
            <a:lvl3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734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105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28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60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1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48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2092801"/>
            <a:ext cx="9784080" cy="3416163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0696" y="5508964"/>
            <a:ext cx="6187123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6409" y="1182254"/>
            <a:ext cx="859329" cy="66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26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6764" y="1689331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2175" y="5168669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6408" y="778784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18656" y="754928"/>
            <a:ext cx="4378325" cy="5348144"/>
          </a:xfrm>
          <a:prstGeom prst="round1Rect">
            <a:avLst>
              <a:gd name="adj" fmla="val 2457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3234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382" y="1633915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793" y="5113253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7026" y="723368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5310" y="230909"/>
            <a:ext cx="5495017" cy="6382327"/>
          </a:xfrm>
          <a:prstGeom prst="round1Rect">
            <a:avLst>
              <a:gd name="adj" fmla="val 31801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6318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0F7BD5-979B-F52F-182C-A2BA85CFEF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0" y="223631"/>
            <a:ext cx="11826818" cy="6410326"/>
          </a:xfrm>
          <a:custGeom>
            <a:avLst/>
            <a:gdLst>
              <a:gd name="connsiteX0" fmla="*/ 5913409 w 11826818"/>
              <a:gd name="connsiteY0" fmla="*/ 0 h 6410326"/>
              <a:gd name="connsiteX1" fmla="*/ 10059891 w 11826818"/>
              <a:gd name="connsiteY1" fmla="*/ 0 h 6410326"/>
              <a:gd name="connsiteX2" fmla="*/ 11826818 w 11826818"/>
              <a:gd name="connsiteY2" fmla="*/ 1766927 h 6410326"/>
              <a:gd name="connsiteX3" fmla="*/ 11826818 w 11826818"/>
              <a:gd name="connsiteY3" fmla="*/ 6410326 h 6410326"/>
              <a:gd name="connsiteX4" fmla="*/ 5913409 w 11826818"/>
              <a:gd name="connsiteY4" fmla="*/ 6410326 h 6410326"/>
              <a:gd name="connsiteX5" fmla="*/ 1766927 w 11826818"/>
              <a:gd name="connsiteY5" fmla="*/ 6410326 h 6410326"/>
              <a:gd name="connsiteX6" fmla="*/ 0 w 11826818"/>
              <a:gd name="connsiteY6" fmla="*/ 4643399 h 6410326"/>
              <a:gd name="connsiteX7" fmla="*/ 0 w 11826818"/>
              <a:gd name="connsiteY7" fmla="*/ 208 h 6410326"/>
              <a:gd name="connsiteX8" fmla="*/ 5913409 w 11826818"/>
              <a:gd name="connsiteY8" fmla="*/ 208 h 641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26818" h="6410326">
                <a:moveTo>
                  <a:pt x="5913409" y="0"/>
                </a:moveTo>
                <a:lnTo>
                  <a:pt x="10059891" y="0"/>
                </a:lnTo>
                <a:cubicBezTo>
                  <a:pt x="11035738" y="0"/>
                  <a:pt x="11826818" y="791080"/>
                  <a:pt x="11826818" y="1766927"/>
                </a:cubicBezTo>
                <a:lnTo>
                  <a:pt x="11826818" y="6410326"/>
                </a:lnTo>
                <a:lnTo>
                  <a:pt x="5913409" y="6410326"/>
                </a:lnTo>
                <a:lnTo>
                  <a:pt x="1766927" y="6410326"/>
                </a:lnTo>
                <a:cubicBezTo>
                  <a:pt x="791080" y="6410326"/>
                  <a:pt x="0" y="5619246"/>
                  <a:pt x="0" y="4643399"/>
                </a:cubicBezTo>
                <a:lnTo>
                  <a:pt x="0" y="208"/>
                </a:lnTo>
                <a:lnTo>
                  <a:pt x="5913409" y="20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8355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967F19D-B6E9-9613-95E7-12B5D6B9CF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23631"/>
            <a:ext cx="5913409" cy="6410326"/>
          </a:xfrm>
          <a:prstGeom prst="round1Rect">
            <a:avLst>
              <a:gd name="adj" fmla="val 2988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223839"/>
            <a:ext cx="5913409" cy="641011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3409" h="6410118">
                <a:moveTo>
                  <a:pt x="0" y="0"/>
                </a:moveTo>
                <a:lnTo>
                  <a:pt x="5913409" y="0"/>
                </a:lnTo>
                <a:lnTo>
                  <a:pt x="5913409" y="6410118"/>
                </a:lnTo>
                <a:lnTo>
                  <a:pt x="1766927" y="6410118"/>
                </a:lnTo>
                <a:cubicBezTo>
                  <a:pt x="791080" y="6410118"/>
                  <a:pt x="0" y="5619038"/>
                  <a:pt x="0" y="4643191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3CD8FD-6993-0E11-2E4C-6EB00366B9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30854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4040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7BDF34F-866A-17EC-0C58-E973D4E740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2563" y="223838"/>
            <a:ext cx="11826875" cy="3114675"/>
          </a:xfrm>
          <a:prstGeom prst="round1Rect">
            <a:avLst>
              <a:gd name="adj" fmla="val 5000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F34781E-5B57-F088-2E93-23733B4D74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9EE7BE-78E6-9AD9-5EE0-8C4FCBA971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3463B-F540-4D84-FCF1-669C7D947C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702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73992-D4F9-B799-D64A-20473C85AE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8B4894-43E5-376E-2D12-E93DD3A35C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FE0111F-436B-EBB7-BCE8-1CAC6D252E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03F003E-AEDF-9CFA-DF5E-F90AF8FB9E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757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06591F-159C-0732-608C-E4E86D7A7A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2544" y="2458041"/>
            <a:ext cx="3226941" cy="1759399"/>
          </a:xfrm>
          <a:prstGeom prst="round2DiagRect">
            <a:avLst/>
          </a:prstGeom>
          <a:solidFill>
            <a:schemeClr val="accent1">
              <a:alpha val="75206"/>
            </a:schemeClr>
          </a:solidFill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Rethink Sans Extra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E6E4E77-4CE5-9C12-D160-9308D26E9C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ED1C3BA-1ADC-B2F9-737F-096F2F267F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E728094-2906-BDDC-346A-AC5EF7BC08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DAAFB12-5629-6BDE-B24B-740B928D81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675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739834"/>
            <a:ext cx="9784080" cy="3175462"/>
          </a:xfrm>
          <a:prstGeom prst="rect">
            <a:avLst/>
          </a:prstGeo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Big headline or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218" y="4295306"/>
            <a:ext cx="9784080" cy="1490352"/>
          </a:xfrm>
          <a:prstGeom prst="rect">
            <a:avLst/>
          </a:prstGeom>
        </p:spPr>
        <p:txBody>
          <a:bodyPr numCol="5"/>
          <a:lstStyle>
            <a:lvl1pPr algn="l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515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4029" y="1055718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0E4EFB4-5FC6-45FA-17A1-5DAD9385C5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4029" y="3624351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66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869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5942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25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8191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2972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8232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1521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805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620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175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48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20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Rethink Sans SemiBold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520"/>
            <a:ext cx="10515600" cy="4937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95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8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365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7562"/>
            <a:ext cx="5157787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365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7562"/>
            <a:ext cx="5183188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52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9860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1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884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4714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3" y="893763"/>
            <a:ext cx="6400800" cy="13208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96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8240" y="2397919"/>
            <a:ext cx="6187123" cy="287496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  <a:br>
              <a:rPr lang="en-US" dirty="0"/>
            </a:br>
            <a:r>
              <a:rPr lang="en-US" dirty="0"/>
              <a:t>DEPAUL COLLEGE, SCHOOL OR DEPARTMENT</a:t>
            </a:r>
            <a:br>
              <a:rPr lang="en-US" dirty="0"/>
            </a:br>
            <a:r>
              <a:rPr lang="en-US" dirty="0"/>
              <a:t>WEB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4632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A73846C3-C8E4-D9E5-CBCC-80CB3031F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090" y="3647123"/>
            <a:ext cx="2786380" cy="20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6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4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33E28F-B7CF-DB70-EE04-544BF4B3704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0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7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5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9520"/>
            <a:ext cx="10515600" cy="4937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B332699A-8225-CC28-59FA-99F9A777A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33480" y="6161723"/>
            <a:ext cx="4064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4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7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tpss.edu.hk/schoolweb/leadership-training-camp-for-student-leaders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awpixel.com/search/conduct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awpixel.com/search/term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campusontario.pressbooks.pub/unisuccess2ed/chapter/7-1-why-attend-classes-at-all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eople-equation.com/4-ways-to-make-better-leadership-decision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ffectivechildtherapy.org/therapies/what-is-interpersonal-psychotherapy/elementary-age-kids-talking-to-counselor-during-group-therapy-session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alori.it/differenza-finanza-etica-sostenibile-verde-solidale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latworldknowledge.lardbucket.org/books/a-primer-on-communication-studies/s01-03-communication-principles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8C26BD-1D38-2CDE-5728-DEFC52372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Matters Most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CC19FB0-49AF-0666-B2B7-50090CCC0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Using Values When Priorities Compete</a:t>
            </a:r>
          </a:p>
          <a:p>
            <a:r>
              <a:rPr lang="en-US" i="1" dirty="0"/>
              <a:t>Learning Experience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94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 descr="Leadership Training Camp for Student Leaders – 羅定邦中學 LAW TING PONG ...">
            <a:extLst>
              <a:ext uri="{FF2B5EF4-FFF2-40B4-BE49-F238E27FC236}">
                <a16:creationId xmlns:a16="http://schemas.microsoft.com/office/drawing/2014/main" id="{3085E480-C6A6-68FF-BB82-69B6EF5A7D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7AC36D-D47C-8E14-EDC7-1FDBA55C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chemeClr val="tx1"/>
                </a:solidFill>
                <a:latin typeface="+mj-lt"/>
              </a:rPr>
              <a:t>How do we know what matters most?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738944-179E-79A3-81D4-F01F1D8A9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900">
                <a:latin typeface="+mn-lt"/>
              </a:rPr>
              <a:t>Civic leaders often face choices among worthwhile priorities. </a:t>
            </a:r>
          </a:p>
          <a:p>
            <a:pPr marL="0"/>
            <a:r>
              <a:rPr lang="en-US" sz="1900">
                <a:latin typeface="+mn-lt"/>
              </a:rPr>
              <a:t>Their goal is responsible reasoning, not one correct answer.</a:t>
            </a:r>
          </a:p>
          <a:p>
            <a:pPr marL="0"/>
            <a:r>
              <a:rPr lang="en-US" sz="1900">
                <a:latin typeface="+mn-lt"/>
              </a:rPr>
              <a:t>In this experience, we will learn how to:</a:t>
            </a:r>
          </a:p>
          <a:p>
            <a:pPr lvl="0"/>
            <a:r>
              <a:rPr lang="en-US" sz="1900">
                <a:latin typeface="+mn-lt"/>
              </a:rPr>
              <a:t>Using values to make thoughtful choices when priorities compete</a:t>
            </a:r>
          </a:p>
          <a:p>
            <a:pPr lvl="0"/>
            <a:r>
              <a:rPr lang="en-US" sz="1900">
                <a:latin typeface="+mn-lt"/>
              </a:rPr>
              <a:t>How will I decide when more than one good thing matters?</a:t>
            </a:r>
          </a:p>
          <a:p>
            <a:pPr marL="0"/>
            <a:endParaRPr lang="en-US" sz="1900">
              <a:latin typeface="+mn-lt"/>
            </a:endParaRPr>
          </a:p>
          <a:p>
            <a:pPr marL="0"/>
            <a:endParaRPr lang="en-US" sz="19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429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Royalty Free Conduct Stock Photos | rawpixel">
            <a:extLst>
              <a:ext uri="{FF2B5EF4-FFF2-40B4-BE49-F238E27FC236}">
                <a16:creationId xmlns:a16="http://schemas.microsoft.com/office/drawing/2014/main" id="{45264519-DF80-332F-3B77-03B6309BE8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6680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C0640-6E98-B12A-1F4D-ECC86D50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>
                <a:solidFill>
                  <a:schemeClr val="tx1"/>
                </a:solidFill>
                <a:latin typeface="+mj-lt"/>
              </a:rPr>
              <a:t>What are values and how do they guide our civic leadership?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47C0D-6053-D3E3-7111-9045ED5EA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Values are ideas we want to live by.</a:t>
            </a:r>
          </a:p>
          <a:p>
            <a:pPr lvl="0"/>
            <a:r>
              <a:rPr lang="en-US" dirty="0"/>
              <a:t>They become visible through our actions.</a:t>
            </a:r>
          </a:p>
          <a:p>
            <a:pPr lvl="0"/>
            <a:r>
              <a:rPr lang="en-US" dirty="0"/>
              <a:t>They matter most when a choice feels difficult.</a:t>
            </a:r>
          </a:p>
          <a:p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63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446C-17D2-A093-B112-53A3DF192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What Matters to You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8B0A8-7F0A-E404-9549-D232A31D3A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Look at the Values Listing you have in the worksheet.</a:t>
            </a:r>
          </a:p>
          <a:p>
            <a:r>
              <a:rPr lang="en-US" dirty="0"/>
              <a:t>Circle 8 values that are important to you.</a:t>
            </a:r>
          </a:p>
          <a:p>
            <a:r>
              <a:rPr lang="en-US" dirty="0"/>
              <a:t>Narrow it down to 5</a:t>
            </a:r>
          </a:p>
          <a:p>
            <a:r>
              <a:rPr lang="en-US" dirty="0"/>
              <a:t>Narrow that down to 3 values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DB3FB-4078-6BFD-DEA6-EBFFFE48EA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dirty="0"/>
              <a:t>Belonging, Compassion, Courage, Creativity, Fairness</a:t>
            </a:r>
          </a:p>
          <a:p>
            <a:pPr lvl="0"/>
            <a:r>
              <a:rPr lang="en-US" dirty="0"/>
              <a:t>Faith, Family, Freedom, Friendship, Fun</a:t>
            </a:r>
          </a:p>
          <a:p>
            <a:pPr lvl="0"/>
            <a:r>
              <a:rPr lang="en-US" dirty="0"/>
              <a:t>Honesty, Justice, Kindness, Learning, Loyalty</a:t>
            </a:r>
          </a:p>
          <a:p>
            <a:pPr lvl="0"/>
            <a:r>
              <a:rPr lang="en-US" dirty="0"/>
              <a:t>Respect, Responsibility, Safety, Service, Success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81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1D4E-9CE1-420E-C3F1-1A794C39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Each Value Concrete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A550C-3429-B52E-0733-1DBDB52F0D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For each of your three values, complete:</a:t>
            </a:r>
          </a:p>
          <a:p>
            <a:pPr lvl="0"/>
            <a:r>
              <a:rPr lang="en-US" dirty="0"/>
              <a:t>I chose __________ because __________.</a:t>
            </a:r>
          </a:p>
          <a:p>
            <a:pPr lvl="0"/>
            <a:r>
              <a:rPr lang="en-US" dirty="0"/>
              <a:t>This value looks like __________.</a:t>
            </a:r>
          </a:p>
          <a:p>
            <a:pPr lvl="0"/>
            <a:r>
              <a:rPr lang="en-US" dirty="0"/>
              <a:t>This value is hardest to live when __________.</a:t>
            </a:r>
          </a:p>
          <a:p>
            <a:endParaRPr lang="en-US" dirty="0"/>
          </a:p>
        </p:txBody>
      </p:sp>
      <p:pic>
        <p:nvPicPr>
          <p:cNvPr id="6" name="Content Placeholder 5" descr="Royalty Free Terms Stock Photos | rawpixel">
            <a:extLst>
              <a:ext uri="{FF2B5EF4-FFF2-40B4-BE49-F238E27FC236}">
                <a16:creationId xmlns:a16="http://schemas.microsoft.com/office/drawing/2014/main" id="{F5903452-C144-FFA0-2B8B-6329B03E59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03349" y="1825625"/>
            <a:ext cx="4650451" cy="3826933"/>
          </a:xfrm>
        </p:spPr>
      </p:pic>
    </p:spTree>
    <p:extLst>
      <p:ext uri="{BB962C8B-B14F-4D97-AF65-F5344CB8AC3E}">
        <p14:creationId xmlns:p14="http://schemas.microsoft.com/office/powerpoint/2010/main" val="1639268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CFCF-3BDA-C4EF-0707-28039314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using your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59CD7-4B89-2356-A21A-D6724280E5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n-US" dirty="0"/>
              <a:t>Your student leadership group has $1,000 for one project.  There are 4 projects that the school needs.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 quiet lunch space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new sports and recess equipment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 community celebration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an emergency-supplies closet</a:t>
            </a:r>
          </a:p>
          <a:p>
            <a:pPr marL="0" lvl="0" indent="0">
              <a:buNone/>
            </a:pPr>
            <a:r>
              <a:rPr lang="en-US" dirty="0"/>
              <a:t>You cannot fully fund more than one. What should the group choose?</a:t>
            </a:r>
          </a:p>
          <a:p>
            <a:endParaRPr lang="en-US" dirty="0"/>
          </a:p>
        </p:txBody>
      </p:sp>
      <p:pic>
        <p:nvPicPr>
          <p:cNvPr id="6" name="Content Placeholder 5" descr="7.1 Why Attend Classes at All? – University Success – 2nd Edition">
            <a:extLst>
              <a:ext uri="{FF2B5EF4-FFF2-40B4-BE49-F238E27FC236}">
                <a16:creationId xmlns:a16="http://schemas.microsoft.com/office/drawing/2014/main" id="{DBDEF333-0B93-032B-BDFA-D71EAAB305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72200" y="2260600"/>
            <a:ext cx="5181600" cy="3481387"/>
          </a:xfrm>
        </p:spPr>
      </p:pic>
    </p:spTree>
    <p:extLst>
      <p:ext uri="{BB962C8B-B14F-4D97-AF65-F5344CB8AC3E}">
        <p14:creationId xmlns:p14="http://schemas.microsoft.com/office/powerpoint/2010/main" val="3960500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59A01-F999-2DD7-E931-DB0FF668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Four-Part Decision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39924-8AB2-5955-845D-A92A60C401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PAUSE: What makes the choice difficult?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NAME: Which values or priorities compete?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WEIGH: Who benefits? Who may be affected or have to wait?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CHOOSE: What will we do, and which values support it?</a:t>
            </a:r>
          </a:p>
          <a:p>
            <a:endParaRPr lang="en-US" dirty="0"/>
          </a:p>
        </p:txBody>
      </p:sp>
      <p:pic>
        <p:nvPicPr>
          <p:cNvPr id="6" name="Content Placeholder 5" descr="4 Ways to Make Better Leadership Decisions - People Equation">
            <a:extLst>
              <a:ext uri="{FF2B5EF4-FFF2-40B4-BE49-F238E27FC236}">
                <a16:creationId xmlns:a16="http://schemas.microsoft.com/office/drawing/2014/main" id="{6577109B-73CA-D2FB-5BD9-5D9120F0B4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77049" y="2218134"/>
            <a:ext cx="4230291" cy="2820194"/>
          </a:xfrm>
        </p:spPr>
      </p:pic>
    </p:spTree>
    <p:extLst>
      <p:ext uri="{BB962C8B-B14F-4D97-AF65-F5344CB8AC3E}">
        <p14:creationId xmlns:p14="http://schemas.microsoft.com/office/powerpoint/2010/main" val="2630575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BE09-3638-959E-8548-011100D7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 your group’s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FB8DD-5797-3528-720E-57F221E40E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Our group chose __________.</a:t>
            </a:r>
          </a:p>
          <a:p>
            <a:pPr lvl="0"/>
            <a:r>
              <a:rPr lang="en-US" dirty="0"/>
              <a:t>The strongest conflict was between __________ and __________.</a:t>
            </a:r>
          </a:p>
          <a:p>
            <a:pPr lvl="0"/>
            <a:r>
              <a:rPr lang="en-US" dirty="0"/>
              <a:t>We prioritized __________ because __________.</a:t>
            </a:r>
          </a:p>
          <a:p>
            <a:pPr lvl="0"/>
            <a:r>
              <a:rPr lang="en-US" dirty="0"/>
              <a:t>One cost or limitation of our choice is __________.</a:t>
            </a:r>
          </a:p>
          <a:p>
            <a:endParaRPr lang="en-US" dirty="0"/>
          </a:p>
        </p:txBody>
      </p:sp>
      <p:pic>
        <p:nvPicPr>
          <p:cNvPr id="6" name="Content Placeholder 5" descr="Elementary age kids talking to counselor during group therapy session ...">
            <a:extLst>
              <a:ext uri="{FF2B5EF4-FFF2-40B4-BE49-F238E27FC236}">
                <a16:creationId xmlns:a16="http://schemas.microsoft.com/office/drawing/2014/main" id="{6A28BE96-5624-5D93-DF4C-D59B593DE4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275791"/>
            <a:ext cx="5181600" cy="3451006"/>
          </a:xfrm>
        </p:spPr>
      </p:pic>
    </p:spTree>
    <p:extLst>
      <p:ext uri="{BB962C8B-B14F-4D97-AF65-F5344CB8AC3E}">
        <p14:creationId xmlns:p14="http://schemas.microsoft.com/office/powerpoint/2010/main" val="356786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317C-60D1-1400-0886-98C27DB0A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Decision Compass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22816-1DA8-625B-A24E-5D0337C29F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All strong civic leaders have their very own “decision compass” that guides them.</a:t>
            </a:r>
          </a:p>
          <a:p>
            <a:pPr marL="0" indent="0">
              <a:buNone/>
            </a:pPr>
            <a:r>
              <a:rPr lang="en-US" dirty="0"/>
              <a:t>Create your compass by answering:</a:t>
            </a:r>
          </a:p>
          <a:p>
            <a:pPr lvl="0"/>
            <a:r>
              <a:rPr lang="en-US" dirty="0"/>
              <a:t>Three values I want to guide me are __________.</a:t>
            </a:r>
          </a:p>
          <a:p>
            <a:pPr lvl="0"/>
            <a:r>
              <a:rPr lang="en-US" dirty="0"/>
              <a:t>When good priorities compete, I will pause and ask __________.</a:t>
            </a:r>
          </a:p>
          <a:p>
            <a:pPr lvl="0"/>
            <a:r>
              <a:rPr lang="en-US" dirty="0"/>
              <a:t>I will consider who may be helped, who may be affected, and __________.</a:t>
            </a:r>
          </a:p>
          <a:p>
            <a:pPr lvl="0"/>
            <a:r>
              <a:rPr lang="en-US" dirty="0"/>
              <a:t>I want people to experience me as __________.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Che differenza c’è tra finanza etica, sostenibile, verde">
            <a:extLst>
              <a:ext uri="{FF2B5EF4-FFF2-40B4-BE49-F238E27FC236}">
                <a16:creationId xmlns:a16="http://schemas.microsoft.com/office/drawing/2014/main" id="{5E25B79D-3443-133B-5FD4-95948BAF22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</p:spPr>
      </p:pic>
    </p:spTree>
    <p:extLst>
      <p:ext uri="{BB962C8B-B14F-4D97-AF65-F5344CB8AC3E}">
        <p14:creationId xmlns:p14="http://schemas.microsoft.com/office/powerpoint/2010/main" val="1524806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1CA0-560F-B4CE-719A-E993257B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F6056-6957-3687-5B59-290477D06C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is one thing you learned about making difficult decisions?</a:t>
            </a:r>
          </a:p>
          <a:p>
            <a:r>
              <a:rPr lang="en-US" dirty="0"/>
              <a:t>What value of yours is the easiest to live by?</a:t>
            </a:r>
          </a:p>
          <a:p>
            <a:r>
              <a:rPr lang="en-US" dirty="0"/>
              <a:t>How can you use what you have learned?</a:t>
            </a:r>
          </a:p>
        </p:txBody>
      </p:sp>
      <p:pic>
        <p:nvPicPr>
          <p:cNvPr id="6" name="Content Placeholder 5" descr="Communication Principles">
            <a:extLst>
              <a:ext uri="{FF2B5EF4-FFF2-40B4-BE49-F238E27FC236}">
                <a16:creationId xmlns:a16="http://schemas.microsoft.com/office/drawing/2014/main" id="{0837B63C-29CE-854E-E872-7FA99C867C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34885" y="1385358"/>
            <a:ext cx="4588496" cy="4351338"/>
          </a:xfrm>
        </p:spPr>
      </p:pic>
    </p:spTree>
    <p:extLst>
      <p:ext uri="{BB962C8B-B14F-4D97-AF65-F5344CB8AC3E}">
        <p14:creationId xmlns:p14="http://schemas.microsoft.com/office/powerpoint/2010/main" val="1835176382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UWIDE Theme1 presentation</Template>
  <TotalTime>1943</TotalTime>
  <Words>592</Words>
  <Application>Microsoft Macintosh PowerPoint</Application>
  <PresentationFormat>Widescreen</PresentationFormat>
  <Paragraphs>65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Rethink Sans</vt:lpstr>
      <vt:lpstr>Rethink Sans ExtraBold</vt:lpstr>
      <vt:lpstr>Rethink Sans Medium</vt:lpstr>
      <vt:lpstr>Rethink Sans SemiBold</vt:lpstr>
      <vt:lpstr>Aptos</vt:lpstr>
      <vt:lpstr>Arial</vt:lpstr>
      <vt:lpstr>Garamond</vt:lpstr>
      <vt:lpstr>5_Office Theme</vt:lpstr>
      <vt:lpstr>3_Office Theme</vt:lpstr>
      <vt:lpstr>4_Office Theme</vt:lpstr>
      <vt:lpstr>Custom Design</vt:lpstr>
      <vt:lpstr>7_Office Theme</vt:lpstr>
      <vt:lpstr>1_Office Theme</vt:lpstr>
      <vt:lpstr>2_Office Theme</vt:lpstr>
      <vt:lpstr>6_Office Theme</vt:lpstr>
      <vt:lpstr>What Matters Most</vt:lpstr>
      <vt:lpstr>How do we know what matters most?</vt:lpstr>
      <vt:lpstr>What are values and how do they guide our civic leadership?</vt:lpstr>
      <vt:lpstr>Choose What Matters to You </vt:lpstr>
      <vt:lpstr>Make Each Value Concrete </vt:lpstr>
      <vt:lpstr>Try using your values</vt:lpstr>
      <vt:lpstr>A Four-Part Decision Process </vt:lpstr>
      <vt:lpstr>Explain your group’s decision</vt:lpstr>
      <vt:lpstr>My Decision Compass </vt:lpstr>
      <vt:lpstr>Closing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Donna Foiles-Kiel</dc:creator>
  <cp:lastModifiedBy>Donna Foiles-Kiel</cp:lastModifiedBy>
  <cp:revision>12</cp:revision>
  <dcterms:created xsi:type="dcterms:W3CDTF">2026-07-09T15:48:22Z</dcterms:created>
  <dcterms:modified xsi:type="dcterms:W3CDTF">2026-09-13T21:56:34Z</dcterms:modified>
</cp:coreProperties>
</file>