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4.xml" ContentType="application/vnd.openxmlformats-officedocument.theme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5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6.xml" ContentType="application/vnd.openxmlformats-officedocument.theme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theme/theme7.xml" ContentType="application/vnd.openxmlformats-officedocument.theme+xml"/>
  <Override PartName="/ppt/slideLayouts/slideLayout40.xml" ContentType="application/vnd.openxmlformats-officedocument.presentationml.slideLayout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  <p:sldMasterId id="2147483663" r:id="rId2"/>
    <p:sldMasterId id="2147483673" r:id="rId3"/>
    <p:sldMasterId id="2147483677" r:id="rId4"/>
    <p:sldMasterId id="2147483683" r:id="rId5"/>
    <p:sldMasterId id="2147483686" r:id="rId6"/>
    <p:sldMasterId id="2147483697" r:id="rId7"/>
    <p:sldMasterId id="2147483706" r:id="rId8"/>
  </p:sldMasterIdLst>
  <p:notesMasterIdLst>
    <p:notesMasterId r:id="rId20"/>
  </p:notesMasterIdLst>
  <p:sldIdLst>
    <p:sldId id="305" r:id="rId9"/>
    <p:sldId id="306" r:id="rId10"/>
    <p:sldId id="315" r:id="rId11"/>
    <p:sldId id="316" r:id="rId12"/>
    <p:sldId id="317" r:id="rId13"/>
    <p:sldId id="318" r:id="rId14"/>
    <p:sldId id="319" r:id="rId15"/>
    <p:sldId id="320" r:id="rId16"/>
    <p:sldId id="321" r:id="rId17"/>
    <p:sldId id="322" r:id="rId18"/>
    <p:sldId id="314" r:id="rId1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189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2038"/>
    <p:restoredTop sz="87629"/>
  </p:normalViewPr>
  <p:slideViewPr>
    <p:cSldViewPr snapToGrid="0">
      <p:cViewPr varScale="1">
        <p:scale>
          <a:sx n="102" d="100"/>
          <a:sy n="102" d="100"/>
        </p:scale>
        <p:origin x="560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8.xml"/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Master" Target="slideMasters/slideMaster7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8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3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7.xml"/><Relationship Id="rId23" Type="http://schemas.openxmlformats.org/officeDocument/2006/relationships/theme" Target="theme/theme1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4594080-C399-C74D-B896-60EE634BF2E7}" type="datetimeFigureOut">
              <a:rPr lang="en-US" smtClean="0"/>
              <a:t>9/13/26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40A0889-8A1D-9841-A421-7D45463B930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1589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Explain that a vision names a direction. Students do not need to predict their future or select a career.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032216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Have students review earlier work if available. Ask them to star two clues they want to carry into their vision.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1035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students two quiet minutes to write or sketch. Keep the focus on actions, relationships, and impact rather than awards, popularity, possessions, or jobs.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593340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Ask students which quality will keep the vision from sounding like a slogan. Emphasize honest, specific language.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51236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Give students time to draft in words, images, or both. Encourage them to connect a personal strength to a specific way of contributing.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86105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Coach with questions instead of rewriting the student's voice. Ask, 'Who do you hope to support?' 'What might someone see you doing?' or 'Why does that matter to you?'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43609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Keep feedback descriptive. Partners do not score, correct, or rewrite another student's vision. Writers decide whether any suggestion helps.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902282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Help students choose an action within their control. Close by explaining that the action research project gives them a place to practice their vision by listening, learning, choosing responsibly, and working toward a change they care about.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40A0889-8A1D-9841-A421-7D45463B9308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612985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3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4562" y="751841"/>
            <a:ext cx="8798877" cy="21336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72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Click to edit Master title style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894002" y="5567839"/>
            <a:ext cx="3190557" cy="792321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5000"/>
              </a:lnSpc>
              <a:defRPr sz="12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   |   DEPAUL COLLEGE, SCHOOL OR DEPARTMENT  |  YEAR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7DF20A-F3BA-8072-A2A8-5C5387FF06B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44562" y="3068321"/>
            <a:ext cx="6777038" cy="2834004"/>
          </a:xfrm>
          <a:prstGeom prst="rect">
            <a:avLst/>
          </a:prstGeom>
        </p:spPr>
        <p:txBody>
          <a:bodyPr/>
          <a:lstStyle>
            <a:lvl1pPr>
              <a:defRPr sz="3600" b="1" i="0">
                <a:latin typeface="Rethink Sans ExtraBold" pitchFamily="2" charset="77"/>
              </a:defRPr>
            </a:lvl1pPr>
            <a:lvl2pPr>
              <a:defRPr sz="3600" b="1" i="0">
                <a:latin typeface="Rethink Sans ExtraBold" pitchFamily="2" charset="77"/>
              </a:defRPr>
            </a:lvl2pPr>
            <a:lvl3pPr>
              <a:defRPr sz="3600" b="1" i="0">
                <a:latin typeface="Rethink Sans ExtraBold" pitchFamily="2" charset="77"/>
              </a:defRPr>
            </a:lvl3pPr>
            <a:lvl4pPr>
              <a:defRPr sz="3600" b="1" i="0">
                <a:latin typeface="Rethink Sans ExtraBold" pitchFamily="2" charset="77"/>
              </a:defRPr>
            </a:lvl4pPr>
            <a:lvl5pPr>
              <a:defRPr sz="3600" b="1" i="0">
                <a:latin typeface="Rethink Sans ExtraBold" pitchFamily="2" charset="77"/>
              </a:defRPr>
            </a:lvl5pPr>
          </a:lstStyle>
          <a:p>
            <a:pPr lvl="0"/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35972402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7BF82E-5073-A914-70E8-E51B0B9D950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D99F19-B186-5059-DE0F-0E8443BDBA0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3CC5F1-0343-A0D7-0326-DC1A8B177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D8B79BD-26EA-DAB9-FC7F-FCF6B53527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© [Year] [Your Name/Company]. No part of this presentation may be reproduced or transmitted without written permission.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381CF5-7D02-0BCD-F889-09637A7DE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11DC077-9CEB-1E46-99E1-0C942514D88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168608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8731-E1E4-1D59-8786-B6A378995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BBE15A-7FF2-87C6-1BF7-76AAB2CA9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>
                <a:latin typeface="Garamond" panose="02020404030301010803" pitchFamily="18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4602192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  <a:lvl2pPr>
              <a:defRPr>
                <a:latin typeface="Garamond" panose="02020404030301010803" pitchFamily="18" charset="0"/>
              </a:defRPr>
            </a:lvl2pPr>
            <a:lvl3pPr>
              <a:defRPr>
                <a:latin typeface="Garamond" panose="02020404030301010803" pitchFamily="18" charset="0"/>
              </a:defRPr>
            </a:lvl3pPr>
            <a:lvl4pPr>
              <a:defRPr>
                <a:latin typeface="Garamond" panose="02020404030301010803" pitchFamily="18" charset="0"/>
              </a:defRPr>
            </a:lvl4pPr>
            <a:lvl5pPr>
              <a:defRPr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650037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C482D-AC69-9187-B699-2407FCD3B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42452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93E50-8C18-9903-A979-DA8A3E169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  <a:latin typeface="Garamond" panose="02020404030301010803" pitchFamily="18" charset="0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0278385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EE45-EABD-7E83-5938-669B1EA77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>
            <a:lvl1pPr>
              <a:defRPr>
                <a:latin typeface="Garamond" panose="02020404030301010803" pitchFamily="18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49979-2076-9D40-7B33-089A61A3AB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1pPr>
            <a:lvl2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2pPr>
            <a:lvl3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3pPr>
            <a:lvl4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4pPr>
            <a:lvl5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4C30A-37E5-8772-3A32-46F2BAAAE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1pPr>
            <a:lvl2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2pPr>
            <a:lvl3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3pPr>
            <a:lvl4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4pPr>
            <a:lvl5pPr>
              <a:buFont typeface="Arial" panose="020B0604020202020204" pitchFamily="34" charset="0"/>
              <a:buChar char="•"/>
              <a:defRPr>
                <a:latin typeface="Garamond" panose="02020404030301010803" pitchFamily="18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57343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00483-F88A-3774-6514-2FC9F643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F970C-34DA-1F29-4D85-01BFFF0BE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78D10-9D92-A07A-9960-5E11E4779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C8D82-1E7A-D98C-0FEB-49EF0613B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7A8FD0-EE5A-7AFF-FF32-0F2A15F28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71057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2172-5E45-260B-8EC4-47C768B0F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772846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126084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633F5-1EA2-A401-F2A2-DA9EC7C6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A08EA-2DDC-63DC-EBCA-0D3E96DDA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3777E-69AF-04D2-FF34-9D37EDCF2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1117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E57E1-E6EB-C4C4-A771-C7C5FB495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36E5B6-0306-D396-EC70-424F93001E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A94B0-8592-4808-CA1B-57FA6E2B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74480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2218" y="2092801"/>
            <a:ext cx="9784080" cy="3416163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48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2920696" y="5508964"/>
            <a:ext cx="6187123" cy="910547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</a:t>
            </a:r>
          </a:p>
        </p:txBody>
      </p:sp>
      <p:pic>
        <p:nvPicPr>
          <p:cNvPr id="4" name="Picture 3" descr="A blue quote marks on a black background&#10;&#10;Description automatically generated">
            <a:extLst>
              <a:ext uri="{FF2B5EF4-FFF2-40B4-BE49-F238E27FC236}">
                <a16:creationId xmlns:a16="http://schemas.microsoft.com/office/drawing/2014/main" id="{5924BC86-4A2B-9977-A52A-90E96823D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566409" y="1182254"/>
            <a:ext cx="859329" cy="6683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252641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06764" y="1689331"/>
            <a:ext cx="5338618" cy="3353724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44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12175" y="5168669"/>
            <a:ext cx="5333207" cy="910547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</a:t>
            </a:r>
          </a:p>
        </p:txBody>
      </p:sp>
      <p:pic>
        <p:nvPicPr>
          <p:cNvPr id="4" name="Picture 3" descr="A blue quote marks on a black background&#10;&#10;Description automatically generated">
            <a:extLst>
              <a:ext uri="{FF2B5EF4-FFF2-40B4-BE49-F238E27FC236}">
                <a16:creationId xmlns:a16="http://schemas.microsoft.com/office/drawing/2014/main" id="{5924BC86-4A2B-9977-A52A-90E96823D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246408" y="778784"/>
            <a:ext cx="859329" cy="668367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1C4BE86-50CF-AD5C-F438-BDF5F28ED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918656" y="754928"/>
            <a:ext cx="4378325" cy="5348144"/>
          </a:xfrm>
          <a:prstGeom prst="round1Rect">
            <a:avLst>
              <a:gd name="adj" fmla="val 24573"/>
            </a:avLst>
          </a:prstGeom>
          <a:solidFill>
            <a:schemeClr val="tx2">
              <a:lumMod val="50000"/>
              <a:lumOff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103323423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7382" y="1633915"/>
            <a:ext cx="5338618" cy="3353724"/>
          </a:xfrm>
          <a:prstGeom prst="rect">
            <a:avLst/>
          </a:prstGeom>
        </p:spPr>
        <p:txBody>
          <a:bodyPr/>
          <a:lstStyle>
            <a:lvl1pPr marL="0" indent="0" algn="ctr">
              <a:buFont typeface="Arial" panose="020B0604020202020204" pitchFamily="34" charset="0"/>
              <a:buNone/>
              <a:defRPr sz="44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Quote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62793" y="5113253"/>
            <a:ext cx="5333207" cy="910547"/>
          </a:xfrm>
          <a:prstGeom prst="rect">
            <a:avLst/>
          </a:prstGeom>
        </p:spPr>
        <p:txBody>
          <a:bodyPr/>
          <a:lstStyle>
            <a:lvl1pPr algn="ctr"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</a:t>
            </a:r>
          </a:p>
        </p:txBody>
      </p:sp>
      <p:pic>
        <p:nvPicPr>
          <p:cNvPr id="4" name="Picture 3" descr="A blue quote marks on a black background&#10;&#10;Description automatically generated">
            <a:extLst>
              <a:ext uri="{FF2B5EF4-FFF2-40B4-BE49-F238E27FC236}">
                <a16:creationId xmlns:a16="http://schemas.microsoft.com/office/drawing/2014/main" id="{5924BC86-4A2B-9977-A52A-90E96823D99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997026" y="723368"/>
            <a:ext cx="859329" cy="668367"/>
          </a:xfrm>
          <a:prstGeom prst="rect">
            <a:avLst/>
          </a:prstGeom>
        </p:spPr>
      </p:pic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61C4BE86-50CF-AD5C-F438-BDF5F28ED96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6475310" y="230909"/>
            <a:ext cx="5495017" cy="6382327"/>
          </a:xfrm>
          <a:prstGeom prst="round1Rect">
            <a:avLst>
              <a:gd name="adj" fmla="val 31801"/>
            </a:avLst>
          </a:prstGeom>
          <a:solidFill>
            <a:schemeClr val="tx2">
              <a:lumMod val="50000"/>
              <a:lumOff val="5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383631865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000F7BD5-979B-F52F-182C-A2BA85CFEFCA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0" y="223631"/>
            <a:ext cx="11826818" cy="6410326"/>
          </a:xfrm>
          <a:custGeom>
            <a:avLst/>
            <a:gdLst>
              <a:gd name="connsiteX0" fmla="*/ 5913409 w 11826818"/>
              <a:gd name="connsiteY0" fmla="*/ 0 h 6410326"/>
              <a:gd name="connsiteX1" fmla="*/ 10059891 w 11826818"/>
              <a:gd name="connsiteY1" fmla="*/ 0 h 6410326"/>
              <a:gd name="connsiteX2" fmla="*/ 11826818 w 11826818"/>
              <a:gd name="connsiteY2" fmla="*/ 1766927 h 6410326"/>
              <a:gd name="connsiteX3" fmla="*/ 11826818 w 11826818"/>
              <a:gd name="connsiteY3" fmla="*/ 6410326 h 6410326"/>
              <a:gd name="connsiteX4" fmla="*/ 5913409 w 11826818"/>
              <a:gd name="connsiteY4" fmla="*/ 6410326 h 6410326"/>
              <a:gd name="connsiteX5" fmla="*/ 1766927 w 11826818"/>
              <a:gd name="connsiteY5" fmla="*/ 6410326 h 6410326"/>
              <a:gd name="connsiteX6" fmla="*/ 0 w 11826818"/>
              <a:gd name="connsiteY6" fmla="*/ 4643399 h 6410326"/>
              <a:gd name="connsiteX7" fmla="*/ 0 w 11826818"/>
              <a:gd name="connsiteY7" fmla="*/ 208 h 6410326"/>
              <a:gd name="connsiteX8" fmla="*/ 5913409 w 11826818"/>
              <a:gd name="connsiteY8" fmla="*/ 208 h 641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11826818" h="6410326">
                <a:moveTo>
                  <a:pt x="5913409" y="0"/>
                </a:moveTo>
                <a:lnTo>
                  <a:pt x="10059891" y="0"/>
                </a:lnTo>
                <a:cubicBezTo>
                  <a:pt x="11035738" y="0"/>
                  <a:pt x="11826818" y="791080"/>
                  <a:pt x="11826818" y="1766927"/>
                </a:cubicBezTo>
                <a:lnTo>
                  <a:pt x="11826818" y="6410326"/>
                </a:lnTo>
                <a:lnTo>
                  <a:pt x="5913409" y="6410326"/>
                </a:lnTo>
                <a:lnTo>
                  <a:pt x="1766927" y="6410326"/>
                </a:lnTo>
                <a:cubicBezTo>
                  <a:pt x="791080" y="6410326"/>
                  <a:pt x="0" y="5619246"/>
                  <a:pt x="0" y="4643399"/>
                </a:cubicBezTo>
                <a:lnTo>
                  <a:pt x="0" y="208"/>
                </a:lnTo>
                <a:lnTo>
                  <a:pt x="5913409" y="208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A7F25-D20B-AD02-097E-B2D1BBF2FFB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86433" y="5947522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58835559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Picture Placeholder 15">
            <a:extLst>
              <a:ext uri="{FF2B5EF4-FFF2-40B4-BE49-F238E27FC236}">
                <a16:creationId xmlns:a16="http://schemas.microsoft.com/office/drawing/2014/main" id="{5967F19D-B6E9-9613-95E7-12B5D6B9CF04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6096000" y="223631"/>
            <a:ext cx="5913409" cy="6410326"/>
          </a:xfrm>
          <a:prstGeom prst="round1Rect">
            <a:avLst>
              <a:gd name="adj" fmla="val 29880"/>
            </a:avLst>
          </a:prstGeo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04E996-241C-D13F-499F-DD63E4685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1" y="223839"/>
            <a:ext cx="5913409" cy="6410118"/>
          </a:xfrm>
          <a:custGeom>
            <a:avLst/>
            <a:gdLst>
              <a:gd name="connsiteX0" fmla="*/ 0 w 5913409"/>
              <a:gd name="connsiteY0" fmla="*/ 0 h 6410118"/>
              <a:gd name="connsiteX1" fmla="*/ 5913409 w 5913409"/>
              <a:gd name="connsiteY1" fmla="*/ 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913409" h="6410118">
                <a:moveTo>
                  <a:pt x="0" y="0"/>
                </a:moveTo>
                <a:lnTo>
                  <a:pt x="5913409" y="0"/>
                </a:lnTo>
                <a:lnTo>
                  <a:pt x="5913409" y="6410118"/>
                </a:lnTo>
                <a:lnTo>
                  <a:pt x="1766927" y="6410118"/>
                </a:lnTo>
                <a:cubicBezTo>
                  <a:pt x="791080" y="6410118"/>
                  <a:pt x="0" y="5619038"/>
                  <a:pt x="0" y="4643191"/>
                </a:cubicBez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1A7F25-D20B-AD02-097E-B2D1BBF2FFBF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86433" y="5947522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13CD8FD-6993-0E11-2E4C-6EB00366B95D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2308543" y="5947522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0404002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04E996-241C-D13F-499F-DD63E4685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1" y="3335167"/>
            <a:ext cx="5915983" cy="3307028"/>
          </a:xfrm>
          <a:custGeom>
            <a:avLst/>
            <a:gdLst>
              <a:gd name="connsiteX0" fmla="*/ 0 w 5913409"/>
              <a:gd name="connsiteY0" fmla="*/ 0 h 6410118"/>
              <a:gd name="connsiteX1" fmla="*/ 5913409 w 5913409"/>
              <a:gd name="connsiteY1" fmla="*/ 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0" fmla="*/ 0 w 5913409"/>
              <a:gd name="connsiteY0" fmla="*/ 0 h 6410118"/>
              <a:gd name="connsiteX1" fmla="*/ 5905171 w 5913409"/>
              <a:gd name="connsiteY1" fmla="*/ 312214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5" fmla="*/ 0 w 5913409"/>
              <a:gd name="connsiteY5" fmla="*/ 0 h 6410118"/>
              <a:gd name="connsiteX0" fmla="*/ 0 w 5913409"/>
              <a:gd name="connsiteY0" fmla="*/ 0 h 3296216"/>
              <a:gd name="connsiteX1" fmla="*/ 5905171 w 5913409"/>
              <a:gd name="connsiteY1" fmla="*/ 8238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296216"/>
              <a:gd name="connsiteX1" fmla="*/ 5896933 w 5913409"/>
              <a:gd name="connsiteY1" fmla="*/ 16476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304454"/>
              <a:gd name="connsiteX1" fmla="*/ 5896933 w 5913409"/>
              <a:gd name="connsiteY1" fmla="*/ 16476 h 3304454"/>
              <a:gd name="connsiteX2" fmla="*/ 5913409 w 5913409"/>
              <a:gd name="connsiteY2" fmla="*/ 3304454 h 3304454"/>
              <a:gd name="connsiteX3" fmla="*/ 1766927 w 5913409"/>
              <a:gd name="connsiteY3" fmla="*/ 3296216 h 3304454"/>
              <a:gd name="connsiteX4" fmla="*/ 0 w 5913409"/>
              <a:gd name="connsiteY4" fmla="*/ 1529289 h 3304454"/>
              <a:gd name="connsiteX5" fmla="*/ 0 w 5913409"/>
              <a:gd name="connsiteY5" fmla="*/ 0 h 3304454"/>
              <a:gd name="connsiteX0" fmla="*/ 0 w 5915983"/>
              <a:gd name="connsiteY0" fmla="*/ 2574 h 3307028"/>
              <a:gd name="connsiteX1" fmla="*/ 5915983 w 5915983"/>
              <a:gd name="connsiteY1" fmla="*/ 0 h 3307028"/>
              <a:gd name="connsiteX2" fmla="*/ 5913409 w 5915983"/>
              <a:gd name="connsiteY2" fmla="*/ 3307028 h 3307028"/>
              <a:gd name="connsiteX3" fmla="*/ 1766927 w 5915983"/>
              <a:gd name="connsiteY3" fmla="*/ 3298790 h 3307028"/>
              <a:gd name="connsiteX4" fmla="*/ 0 w 5915983"/>
              <a:gd name="connsiteY4" fmla="*/ 1531863 h 3307028"/>
              <a:gd name="connsiteX5" fmla="*/ 0 w 5915983"/>
              <a:gd name="connsiteY5" fmla="*/ 2574 h 330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5983" h="3307028">
                <a:moveTo>
                  <a:pt x="0" y="2574"/>
                </a:moveTo>
                <a:lnTo>
                  <a:pt x="5915983" y="0"/>
                </a:lnTo>
                <a:lnTo>
                  <a:pt x="5913409" y="3307028"/>
                </a:lnTo>
                <a:lnTo>
                  <a:pt x="1766927" y="3298790"/>
                </a:lnTo>
                <a:cubicBezTo>
                  <a:pt x="791080" y="3298790"/>
                  <a:pt x="0" y="2507710"/>
                  <a:pt x="0" y="1531863"/>
                </a:cubicBezTo>
                <a:lnTo>
                  <a:pt x="0" y="2574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17BDF34F-866A-17EC-0C58-E973D4E74089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182563" y="223838"/>
            <a:ext cx="11826875" cy="3114675"/>
          </a:xfrm>
          <a:prstGeom prst="round1Rect">
            <a:avLst>
              <a:gd name="adj" fmla="val 50000"/>
            </a:avLst>
          </a:prstGeom>
          <a:solidFill>
            <a:schemeClr val="tx2">
              <a:lumMod val="25000"/>
              <a:lumOff val="75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7A67B1C-EFCC-D395-CE8C-02AEA70B52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337741"/>
            <a:ext cx="5913438" cy="32964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CF34781E-5B57-F088-2E93-23733B4D7442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256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" name="Text Placeholder 3">
            <a:extLst>
              <a:ext uri="{FF2B5EF4-FFF2-40B4-BE49-F238E27FC236}">
                <a16:creationId xmlns:a16="http://schemas.microsoft.com/office/drawing/2014/main" id="{0E9EE7BE-78E6-9AD9-5EE0-8C4FCBA971B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256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583463B-F540-4D84-FCF1-669C7D947CD6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8643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2870263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04E996-241C-D13F-499F-DD63E4685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1" y="3335167"/>
            <a:ext cx="5915983" cy="3307028"/>
          </a:xfrm>
          <a:custGeom>
            <a:avLst/>
            <a:gdLst>
              <a:gd name="connsiteX0" fmla="*/ 0 w 5913409"/>
              <a:gd name="connsiteY0" fmla="*/ 0 h 6410118"/>
              <a:gd name="connsiteX1" fmla="*/ 5913409 w 5913409"/>
              <a:gd name="connsiteY1" fmla="*/ 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0" fmla="*/ 0 w 5913409"/>
              <a:gd name="connsiteY0" fmla="*/ 0 h 6410118"/>
              <a:gd name="connsiteX1" fmla="*/ 5905171 w 5913409"/>
              <a:gd name="connsiteY1" fmla="*/ 312214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5" fmla="*/ 0 w 5913409"/>
              <a:gd name="connsiteY5" fmla="*/ 0 h 6410118"/>
              <a:gd name="connsiteX0" fmla="*/ 0 w 5913409"/>
              <a:gd name="connsiteY0" fmla="*/ 0 h 3296216"/>
              <a:gd name="connsiteX1" fmla="*/ 5905171 w 5913409"/>
              <a:gd name="connsiteY1" fmla="*/ 8238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296216"/>
              <a:gd name="connsiteX1" fmla="*/ 5896933 w 5913409"/>
              <a:gd name="connsiteY1" fmla="*/ 16476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304454"/>
              <a:gd name="connsiteX1" fmla="*/ 5896933 w 5913409"/>
              <a:gd name="connsiteY1" fmla="*/ 16476 h 3304454"/>
              <a:gd name="connsiteX2" fmla="*/ 5913409 w 5913409"/>
              <a:gd name="connsiteY2" fmla="*/ 3304454 h 3304454"/>
              <a:gd name="connsiteX3" fmla="*/ 1766927 w 5913409"/>
              <a:gd name="connsiteY3" fmla="*/ 3296216 h 3304454"/>
              <a:gd name="connsiteX4" fmla="*/ 0 w 5913409"/>
              <a:gd name="connsiteY4" fmla="*/ 1529289 h 3304454"/>
              <a:gd name="connsiteX5" fmla="*/ 0 w 5913409"/>
              <a:gd name="connsiteY5" fmla="*/ 0 h 3304454"/>
              <a:gd name="connsiteX0" fmla="*/ 0 w 5915983"/>
              <a:gd name="connsiteY0" fmla="*/ 2574 h 3307028"/>
              <a:gd name="connsiteX1" fmla="*/ 5915983 w 5915983"/>
              <a:gd name="connsiteY1" fmla="*/ 0 h 3307028"/>
              <a:gd name="connsiteX2" fmla="*/ 5913409 w 5915983"/>
              <a:gd name="connsiteY2" fmla="*/ 3307028 h 3307028"/>
              <a:gd name="connsiteX3" fmla="*/ 1766927 w 5915983"/>
              <a:gd name="connsiteY3" fmla="*/ 3298790 h 3307028"/>
              <a:gd name="connsiteX4" fmla="*/ 0 w 5915983"/>
              <a:gd name="connsiteY4" fmla="*/ 1531863 h 3307028"/>
              <a:gd name="connsiteX5" fmla="*/ 0 w 5915983"/>
              <a:gd name="connsiteY5" fmla="*/ 2574 h 330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5983" h="3307028">
                <a:moveTo>
                  <a:pt x="0" y="2574"/>
                </a:moveTo>
                <a:lnTo>
                  <a:pt x="5915983" y="0"/>
                </a:lnTo>
                <a:lnTo>
                  <a:pt x="5913409" y="3307028"/>
                </a:lnTo>
                <a:lnTo>
                  <a:pt x="1766927" y="3298790"/>
                </a:lnTo>
                <a:cubicBezTo>
                  <a:pt x="791080" y="3298790"/>
                  <a:pt x="0" y="2507710"/>
                  <a:pt x="0" y="1531863"/>
                </a:cubicBezTo>
                <a:lnTo>
                  <a:pt x="0" y="2574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7A67B1C-EFCC-D395-CE8C-02AEA70B52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337741"/>
            <a:ext cx="5913438" cy="32964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57E6E9-338E-A045-44CD-E7D2F51571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2563" y="227013"/>
            <a:ext cx="5913437" cy="3108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F26BFD1-802C-4FDE-08AC-2783C22F9A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227013"/>
            <a:ext cx="5913409" cy="3108325"/>
          </a:xfrm>
          <a:prstGeom prst="round1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0673992-D4F9-B799-D64A-20473C85AE5C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18256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Text Placeholder 3">
            <a:extLst>
              <a:ext uri="{FF2B5EF4-FFF2-40B4-BE49-F238E27FC236}">
                <a16:creationId xmlns:a16="http://schemas.microsoft.com/office/drawing/2014/main" id="{628B4894-43E5-376E-2D12-E93DD3A35C1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28643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EFE0111F-436B-EBB7-BCE8-1CAC6D252EF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256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F03F003E-AEDF-9CFA-DF5E-F90AF8FB9E24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28643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4575738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5004E996-241C-D13F-499F-DD63E4685E1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82591" y="3335167"/>
            <a:ext cx="5915983" cy="3307028"/>
          </a:xfrm>
          <a:custGeom>
            <a:avLst/>
            <a:gdLst>
              <a:gd name="connsiteX0" fmla="*/ 0 w 5913409"/>
              <a:gd name="connsiteY0" fmla="*/ 0 h 6410118"/>
              <a:gd name="connsiteX1" fmla="*/ 5913409 w 5913409"/>
              <a:gd name="connsiteY1" fmla="*/ 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0" fmla="*/ 0 w 5913409"/>
              <a:gd name="connsiteY0" fmla="*/ 0 h 6410118"/>
              <a:gd name="connsiteX1" fmla="*/ 5905171 w 5913409"/>
              <a:gd name="connsiteY1" fmla="*/ 3122140 h 6410118"/>
              <a:gd name="connsiteX2" fmla="*/ 5913409 w 5913409"/>
              <a:gd name="connsiteY2" fmla="*/ 6410118 h 6410118"/>
              <a:gd name="connsiteX3" fmla="*/ 1766927 w 5913409"/>
              <a:gd name="connsiteY3" fmla="*/ 6410118 h 6410118"/>
              <a:gd name="connsiteX4" fmla="*/ 0 w 5913409"/>
              <a:gd name="connsiteY4" fmla="*/ 4643191 h 6410118"/>
              <a:gd name="connsiteX5" fmla="*/ 0 w 5913409"/>
              <a:gd name="connsiteY5" fmla="*/ 0 h 6410118"/>
              <a:gd name="connsiteX0" fmla="*/ 0 w 5913409"/>
              <a:gd name="connsiteY0" fmla="*/ 0 h 3296216"/>
              <a:gd name="connsiteX1" fmla="*/ 5905171 w 5913409"/>
              <a:gd name="connsiteY1" fmla="*/ 8238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296216"/>
              <a:gd name="connsiteX1" fmla="*/ 5896933 w 5913409"/>
              <a:gd name="connsiteY1" fmla="*/ 16476 h 3296216"/>
              <a:gd name="connsiteX2" fmla="*/ 5913409 w 5913409"/>
              <a:gd name="connsiteY2" fmla="*/ 3296216 h 3296216"/>
              <a:gd name="connsiteX3" fmla="*/ 1766927 w 5913409"/>
              <a:gd name="connsiteY3" fmla="*/ 3296216 h 3296216"/>
              <a:gd name="connsiteX4" fmla="*/ 0 w 5913409"/>
              <a:gd name="connsiteY4" fmla="*/ 1529289 h 3296216"/>
              <a:gd name="connsiteX5" fmla="*/ 0 w 5913409"/>
              <a:gd name="connsiteY5" fmla="*/ 0 h 3296216"/>
              <a:gd name="connsiteX0" fmla="*/ 0 w 5913409"/>
              <a:gd name="connsiteY0" fmla="*/ 0 h 3304454"/>
              <a:gd name="connsiteX1" fmla="*/ 5896933 w 5913409"/>
              <a:gd name="connsiteY1" fmla="*/ 16476 h 3304454"/>
              <a:gd name="connsiteX2" fmla="*/ 5913409 w 5913409"/>
              <a:gd name="connsiteY2" fmla="*/ 3304454 h 3304454"/>
              <a:gd name="connsiteX3" fmla="*/ 1766927 w 5913409"/>
              <a:gd name="connsiteY3" fmla="*/ 3296216 h 3304454"/>
              <a:gd name="connsiteX4" fmla="*/ 0 w 5913409"/>
              <a:gd name="connsiteY4" fmla="*/ 1529289 h 3304454"/>
              <a:gd name="connsiteX5" fmla="*/ 0 w 5913409"/>
              <a:gd name="connsiteY5" fmla="*/ 0 h 3304454"/>
              <a:gd name="connsiteX0" fmla="*/ 0 w 5915983"/>
              <a:gd name="connsiteY0" fmla="*/ 2574 h 3307028"/>
              <a:gd name="connsiteX1" fmla="*/ 5915983 w 5915983"/>
              <a:gd name="connsiteY1" fmla="*/ 0 h 3307028"/>
              <a:gd name="connsiteX2" fmla="*/ 5913409 w 5915983"/>
              <a:gd name="connsiteY2" fmla="*/ 3307028 h 3307028"/>
              <a:gd name="connsiteX3" fmla="*/ 1766927 w 5915983"/>
              <a:gd name="connsiteY3" fmla="*/ 3298790 h 3307028"/>
              <a:gd name="connsiteX4" fmla="*/ 0 w 5915983"/>
              <a:gd name="connsiteY4" fmla="*/ 1531863 h 3307028"/>
              <a:gd name="connsiteX5" fmla="*/ 0 w 5915983"/>
              <a:gd name="connsiteY5" fmla="*/ 2574 h 3307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15983" h="3307028">
                <a:moveTo>
                  <a:pt x="0" y="2574"/>
                </a:moveTo>
                <a:lnTo>
                  <a:pt x="5915983" y="0"/>
                </a:lnTo>
                <a:lnTo>
                  <a:pt x="5913409" y="3307028"/>
                </a:lnTo>
                <a:lnTo>
                  <a:pt x="1766927" y="3298790"/>
                </a:lnTo>
                <a:cubicBezTo>
                  <a:pt x="791080" y="3298790"/>
                  <a:pt x="0" y="2507710"/>
                  <a:pt x="0" y="1531863"/>
                </a:cubicBezTo>
                <a:lnTo>
                  <a:pt x="0" y="2574"/>
                </a:lnTo>
                <a:close/>
              </a:path>
            </a:pathLst>
          </a:custGeom>
          <a:solidFill>
            <a:schemeClr val="tx2">
              <a:lumMod val="50000"/>
              <a:lumOff val="50000"/>
            </a:schemeClr>
          </a:solidFill>
          <a:ln>
            <a:noFill/>
          </a:ln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87A67B1C-EFCC-D395-CE8C-02AEA70B5253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000" y="3337741"/>
            <a:ext cx="5913438" cy="3296422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457E6E9-338E-A045-44CD-E7D2F51571D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82563" y="227013"/>
            <a:ext cx="5913437" cy="3108325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F26BFD1-802C-4FDE-08AC-2783C22F9A8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6000" y="227013"/>
            <a:ext cx="5913409" cy="3108325"/>
          </a:xfrm>
          <a:prstGeom prst="round1Rect">
            <a:avLst>
              <a:gd name="adj" fmla="val 50000"/>
            </a:avLst>
          </a:prstGeom>
          <a:solidFill>
            <a:schemeClr val="accent3">
              <a:lumMod val="20000"/>
              <a:lumOff val="80000"/>
            </a:schemeClr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9D06591F-159C-0732-608C-E4E86D7A7A7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482544" y="2458041"/>
            <a:ext cx="3226941" cy="1759399"/>
          </a:xfrm>
          <a:prstGeom prst="round2DiagRect">
            <a:avLst/>
          </a:prstGeom>
          <a:solidFill>
            <a:schemeClr val="accent1">
              <a:alpha val="75206"/>
            </a:schemeClr>
          </a:solidFill>
        </p:spPr>
        <p:txBody>
          <a:bodyPr anchor="ctr" anchorCtr="0"/>
          <a:lstStyle>
            <a:lvl1pPr marL="0" indent="0" algn="ctr">
              <a:buNone/>
              <a:defRPr sz="3200" b="1" i="0">
                <a:solidFill>
                  <a:schemeClr val="bg1"/>
                </a:solidFill>
                <a:latin typeface="Rethink Sans ExtraBold" pitchFamily="2" charset="77"/>
              </a:defRPr>
            </a:lvl1pPr>
            <a:lvl2pPr marL="457200" indent="0">
              <a:buNone/>
              <a:defRPr sz="1800" b="1" i="0">
                <a:solidFill>
                  <a:schemeClr val="bg1"/>
                </a:solidFill>
                <a:latin typeface="Rethink Sans ExtraBold" pitchFamily="2" charset="77"/>
              </a:defRPr>
            </a:lvl2pPr>
            <a:lvl3pPr marL="914400" indent="0">
              <a:buNone/>
              <a:defRPr sz="1800" b="1" i="0">
                <a:solidFill>
                  <a:schemeClr val="bg1"/>
                </a:solidFill>
                <a:latin typeface="Rethink Sans ExtraBold" pitchFamily="2" charset="77"/>
              </a:defRPr>
            </a:lvl3pPr>
            <a:lvl4pPr marL="1371600" indent="0">
              <a:buNone/>
              <a:defRPr sz="1800" b="1" i="0">
                <a:solidFill>
                  <a:schemeClr val="bg1"/>
                </a:solidFill>
                <a:latin typeface="Rethink Sans ExtraBold" pitchFamily="2" charset="77"/>
              </a:defRPr>
            </a:lvl4pPr>
            <a:lvl5pPr marL="1828800" indent="0">
              <a:buNone/>
              <a:defRPr sz="1800" b="1" i="0">
                <a:solidFill>
                  <a:schemeClr val="bg1"/>
                </a:solidFill>
                <a:latin typeface="Rethink Sans ExtraBold" pitchFamily="2" charset="77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Text Placeholder 3">
            <a:extLst>
              <a:ext uri="{FF2B5EF4-FFF2-40B4-BE49-F238E27FC236}">
                <a16:creationId xmlns:a16="http://schemas.microsoft.com/office/drawing/2014/main" id="{BE6E4E77-4CE5-9C12-D160-9308D26E9C7E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18256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3">
            <a:extLst>
              <a:ext uri="{FF2B5EF4-FFF2-40B4-BE49-F238E27FC236}">
                <a16:creationId xmlns:a16="http://schemas.microsoft.com/office/drawing/2014/main" id="{9ED1C3BA-1ADC-B2F9-737F-096F2F267F54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286433" y="259397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b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Text Placeholder 3">
            <a:extLst>
              <a:ext uri="{FF2B5EF4-FFF2-40B4-BE49-F238E27FC236}">
                <a16:creationId xmlns:a16="http://schemas.microsoft.com/office/drawing/2014/main" id="{AE728094-2906-BDDC-346A-AC5EF7BC0817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18256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3DAAFB12-5629-6BDE-B24B-740B928D81EE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8286433" y="3462655"/>
            <a:ext cx="3624262" cy="652145"/>
          </a:xfrm>
          <a:prstGeom prst="rect">
            <a:avLst/>
          </a:prstGeom>
          <a:noFill/>
          <a:ln>
            <a:noFill/>
          </a:ln>
        </p:spPr>
        <p:txBody>
          <a:bodyPr anchor="t" anchorCtr="0"/>
          <a:lstStyle>
            <a:lvl1pPr marL="0" indent="0" algn="r">
              <a:lnSpc>
                <a:spcPct val="100000"/>
              </a:lnSpc>
              <a:buNone/>
              <a:defRPr sz="1800" b="0" i="0">
                <a:solidFill>
                  <a:schemeClr val="bg1"/>
                </a:solidFill>
                <a:latin typeface="Rethink Sans Medium" pitchFamily="2" charset="77"/>
              </a:defRPr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8467522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22218" y="739834"/>
            <a:ext cx="9784080" cy="3175462"/>
          </a:xfrm>
          <a:prstGeom prst="rect">
            <a:avLst/>
          </a:prstGeom>
        </p:spPr>
        <p:txBody>
          <a:bodyPr/>
          <a:lstStyle>
            <a:lvl1pPr marL="0" indent="0" algn="l">
              <a:buFont typeface="Arial" panose="020B0604020202020204" pitchFamily="34" charset="0"/>
              <a:buNone/>
              <a:defRPr sz="48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Big headline or content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22218" y="4295306"/>
            <a:ext cx="9784080" cy="1490352"/>
          </a:xfrm>
          <a:prstGeom prst="rect">
            <a:avLst/>
          </a:prstGeom>
        </p:spPr>
        <p:txBody>
          <a:bodyPr numCol="5"/>
          <a:lstStyle>
            <a:lvl1pPr algn="l"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columns of 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columns of 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columns of 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columns of text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125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columns of text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651516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64029" y="1055718"/>
            <a:ext cx="9784080" cy="2003366"/>
          </a:xfrm>
          <a:prstGeom prst="rect">
            <a:avLst/>
          </a:prstGeom>
        </p:spPr>
        <p:txBody>
          <a:bodyPr numCol="3"/>
          <a:lstStyle>
            <a:lvl1pPr marL="0" indent="0" algn="ctr">
              <a:buFont typeface="Arial" panose="020B0604020202020204" pitchFamily="34" charset="0"/>
              <a:buNone/>
              <a:defRPr sz="48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100% </a:t>
            </a:r>
            <a:br>
              <a:rPr lang="en-US" dirty="0"/>
            </a:br>
            <a:r>
              <a:rPr lang="en-US" dirty="0"/>
              <a:t>stat or ranking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100% </a:t>
            </a:r>
            <a:br>
              <a:rPr lang="en-US" dirty="0"/>
            </a:br>
            <a:r>
              <a:rPr lang="en-US" dirty="0"/>
              <a:t>stat or ranking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100%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stat or ranking</a:t>
            </a:r>
          </a:p>
          <a:p>
            <a:pPr lvl="0"/>
            <a:endParaRPr lang="en-US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70E4EFB4-5FC6-45FA-17A1-5DAD9385C560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064029" y="3624351"/>
            <a:ext cx="9784080" cy="2003366"/>
          </a:xfrm>
          <a:prstGeom prst="rect">
            <a:avLst/>
          </a:prstGeom>
        </p:spPr>
        <p:txBody>
          <a:bodyPr numCol="3"/>
          <a:lstStyle>
            <a:lvl1pPr marL="0" indent="0" algn="ctr">
              <a:buFont typeface="Arial" panose="020B0604020202020204" pitchFamily="34" charset="0"/>
              <a:buNone/>
              <a:defRPr sz="48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100% </a:t>
            </a:r>
            <a:br>
              <a:rPr lang="en-US" dirty="0"/>
            </a:br>
            <a:r>
              <a:rPr lang="en-US" dirty="0"/>
              <a:t>stat or ranking</a:t>
            </a:r>
          </a:p>
          <a:p>
            <a:pPr lvl="0"/>
            <a:endParaRPr lang="en-US" dirty="0"/>
          </a:p>
          <a:p>
            <a:pPr lvl="0"/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100% </a:t>
            </a:r>
            <a:br>
              <a:rPr lang="en-US" dirty="0"/>
            </a:br>
            <a:r>
              <a:rPr lang="en-US" dirty="0"/>
              <a:t>stat or ranking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US" dirty="0"/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100%</a:t>
            </a:r>
          </a:p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 dirty="0"/>
              <a:t>stat or ranking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736675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788731-E1E4-1D59-8786-B6A378995C3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DBBE15A-7FF2-87C6-1BF7-76AAB2CA9BF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178690847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45594277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numCol="3">
            <a:normAutofit/>
          </a:bodyPr>
          <a:lstStyle>
            <a:lvl1pPr marL="0" indent="0">
              <a:buNone/>
              <a:tabLst>
                <a:tab pos="395288" algn="l"/>
              </a:tabLst>
              <a:defRPr sz="1800" b="0" i="0">
                <a:solidFill>
                  <a:schemeClr val="accent1"/>
                </a:solidFill>
                <a:latin typeface="Rethink Sans" pitchFamily="2" charset="77"/>
              </a:defRPr>
            </a:lvl1pPr>
            <a:lvl2pPr marL="457200" indent="0">
              <a:buNone/>
              <a:defRPr sz="1800">
                <a:solidFill>
                  <a:schemeClr val="accent1"/>
                </a:solidFill>
              </a:defRPr>
            </a:lvl2pPr>
            <a:lvl3pPr marL="914400" indent="0">
              <a:buNone/>
              <a:defRPr sz="1800">
                <a:solidFill>
                  <a:schemeClr val="accent1"/>
                </a:solidFill>
              </a:defRPr>
            </a:lvl3pPr>
            <a:lvl4pPr marL="1371600" indent="0">
              <a:buNone/>
              <a:defRPr sz="1800">
                <a:solidFill>
                  <a:schemeClr val="accent1"/>
                </a:solidFill>
              </a:defRPr>
            </a:lvl4pPr>
            <a:lvl5pPr marL="1828800" indent="0">
              <a:buNone/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00	Title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2250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2C482D-AC69-9187-B699-2407FCD3BC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C93E50-8C18-9903-A979-DA8A3E1696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9819185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EE45-EABD-7E83-5938-669B1EA77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49979-2076-9D40-7B33-089A61A3AB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4C30A-37E5-8772-3A32-46F2BAAAE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6297241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00483-F88A-3774-6514-2FC9F643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F970C-34DA-1F29-4D85-01BFFF0BE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78D10-9D92-A07A-9960-5E11E4779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C8D82-1E7A-D98C-0FEB-49EF0613B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7A8FD0-EE5A-7AFF-FF32-0F2A15F28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882327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2172-5E45-260B-8EC4-47C768B0F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31521929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2180549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633F5-1EA2-A401-F2A2-DA9EC7C6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A08EA-2DDC-63DC-EBCA-0D3E96DDA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3777E-69AF-04D2-FF34-9D37EDCF2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4062016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E57E1-E6EB-C4C4-A771-C7C5FB495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36E5B6-0306-D396-EC70-424F93001E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A94B0-8592-4808-CA1B-57FA6E2B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021755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6"/>
            <a:ext cx="10515600" cy="315912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 hasCustomPrompt="1"/>
          </p:nvPr>
        </p:nvSpPr>
        <p:spPr/>
        <p:txBody>
          <a:bodyPr numCol="3">
            <a:normAutofit/>
          </a:bodyPr>
          <a:lstStyle>
            <a:lvl1pPr marL="0" indent="0">
              <a:buNone/>
              <a:tabLst>
                <a:tab pos="395288" algn="l"/>
              </a:tabLst>
              <a:defRPr sz="1800" b="0" i="0">
                <a:solidFill>
                  <a:schemeClr val="accent1"/>
                </a:solidFill>
                <a:latin typeface="Rethink Sans" pitchFamily="2" charset="77"/>
              </a:defRPr>
            </a:lvl1pPr>
            <a:lvl2pPr marL="457200" indent="0">
              <a:buNone/>
              <a:defRPr sz="1800">
                <a:solidFill>
                  <a:schemeClr val="accent1"/>
                </a:solidFill>
              </a:defRPr>
            </a:lvl2pPr>
            <a:lvl3pPr marL="914400" indent="0">
              <a:buNone/>
              <a:defRPr sz="1800">
                <a:solidFill>
                  <a:schemeClr val="accent1"/>
                </a:solidFill>
              </a:defRPr>
            </a:lvl3pPr>
            <a:lvl4pPr marL="1371600" indent="0">
              <a:buNone/>
              <a:defRPr sz="1800">
                <a:solidFill>
                  <a:schemeClr val="accent1"/>
                </a:solidFill>
              </a:defRPr>
            </a:lvl4pPr>
            <a:lvl5pPr marL="1828800" indent="0">
              <a:buNone/>
              <a:defRPr sz="1800">
                <a:solidFill>
                  <a:schemeClr val="accent1"/>
                </a:solidFill>
              </a:defRPr>
            </a:lvl5pPr>
          </a:lstStyle>
          <a:p>
            <a:pPr lvl="0"/>
            <a:r>
              <a:rPr lang="en-US" dirty="0"/>
              <a:t>Section Name</a:t>
            </a:r>
          </a:p>
          <a:p>
            <a:pPr lvl="0"/>
            <a:r>
              <a:rPr lang="en-US" dirty="0"/>
              <a:t>00	Title</a:t>
            </a:r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8474887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3190B5-20BF-3B05-5DB0-9FB4475B4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320040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2800" b="1" i="0">
                <a:solidFill>
                  <a:schemeClr val="bg1"/>
                </a:solidFill>
                <a:latin typeface="Rethink Sans SemiBold" pitchFamily="2" charset="77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0B2E4A-C135-1E82-553C-94A07A714D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239520"/>
            <a:ext cx="10515600" cy="493744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89568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4FEE45-EABD-7E83-5938-669B1EA77D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149979-2076-9D40-7B33-089A61A3ABA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253331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D4C30A-37E5-8772-3A32-46F2BAAAE59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2" y="1253331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96887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800483-F88A-3774-6514-2FC9F643496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6"/>
            <a:ext cx="10515600" cy="32004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F8F970C-34DA-1F29-4D85-01BFFF0BE1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253650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478D10-9D92-A07A-9960-5E11E477946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077562"/>
            <a:ext cx="5157787" cy="41098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17C8D82-1E7A-D98C-0FEB-49EF0613BA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253650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F7A8FD0-EE5A-7AFF-FF32-0F2A15F28C6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077562"/>
            <a:ext cx="5183188" cy="410987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135270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D2172-5E45-260B-8EC4-47C768B0F6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2004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9898600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574146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4633F5-1EA2-A401-F2A2-DA9EC7C63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5600" cy="32004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1A08EA-2DDC-63DC-EBCA-0D3E96DDA1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6C3777E-69AF-04D2-FF34-9D37EDCF2C1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23888462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2E57E1-E6EB-C4C4-A771-C7C5FB4950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10515600" cy="32004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C36E5B6-0306-D396-EC70-424F93001E2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CA94B0-8592-4808-CA1B-57FA6E2B9A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987425"/>
            <a:ext cx="3932237" cy="48815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2471470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CA49B0F-5801-41B5-FFDD-6F42A0DA373C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944563" y="893763"/>
            <a:ext cx="6400800" cy="1320800"/>
          </a:xfrm>
          <a:prstGeom prst="rect">
            <a:avLst/>
          </a:prstGeo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 sz="9600" b="1" i="0">
                <a:latin typeface="Rethink Sans ExtraBold" pitchFamily="2" charset="77"/>
              </a:defRPr>
            </a:lvl1pPr>
            <a:lvl2pPr marL="457200" indent="0">
              <a:buFont typeface="Arial" panose="020B0604020202020204" pitchFamily="34" charset="0"/>
              <a:buNone/>
              <a:defRPr/>
            </a:lvl2pPr>
            <a:lvl3pPr marL="914400" indent="0">
              <a:buFont typeface="Arial" panose="020B0604020202020204" pitchFamily="34" charset="0"/>
              <a:buNone/>
              <a:defRPr/>
            </a:lvl3pPr>
            <a:lvl4pPr marL="1371600" indent="0">
              <a:buFont typeface="Arial" panose="020B0604020202020204" pitchFamily="34" charset="0"/>
              <a:buNone/>
              <a:defRPr/>
            </a:lvl4pPr>
            <a:lvl5pPr marL="1828800" indent="0">
              <a:buFont typeface="Arial" panose="020B0604020202020204" pitchFamily="34" charset="0"/>
              <a:buNone/>
              <a:defRPr/>
            </a:lvl5pPr>
          </a:lstStyle>
          <a:p>
            <a:pPr lvl="0"/>
            <a:r>
              <a:rPr lang="en-US" dirty="0"/>
              <a:t>Thank You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B1A09C1-91F2-5739-2509-633AD9139AC2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58240" y="2397919"/>
            <a:ext cx="6187123" cy="2874962"/>
          </a:xfrm>
          <a:prstGeom prst="rect">
            <a:avLst/>
          </a:prstGeom>
        </p:spPr>
        <p:txBody>
          <a:bodyPr/>
          <a:lstStyle>
            <a:lvl1pPr>
              <a:lnSpc>
                <a:spcPct val="125000"/>
              </a:lnSpc>
              <a:defRPr sz="1400" b="1" i="0">
                <a:latin typeface="Rethink Sans SemiBold" pitchFamily="2" charset="77"/>
              </a:defRPr>
            </a:lvl1pPr>
            <a:lvl2pPr>
              <a:defRPr sz="14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</a:lstStyle>
          <a:p>
            <a:pPr lvl="0"/>
            <a:r>
              <a:rPr lang="en-US" dirty="0"/>
              <a:t>NAME AND TITLE</a:t>
            </a:r>
            <a:br>
              <a:rPr lang="en-US" dirty="0"/>
            </a:br>
            <a:r>
              <a:rPr lang="en-US" dirty="0"/>
              <a:t>DEPAUL COLLEGE, SCHOOL OR DEPARTMENT</a:t>
            </a:r>
            <a:br>
              <a:rPr lang="en-US" dirty="0"/>
            </a:br>
            <a:r>
              <a:rPr lang="en-US" dirty="0"/>
              <a:t>WEB</a:t>
            </a:r>
            <a:br>
              <a:rPr lang="en-US" dirty="0"/>
            </a:br>
            <a:r>
              <a:rPr lang="en-US" dirty="0"/>
              <a:t>PHONE</a:t>
            </a:r>
          </a:p>
        </p:txBody>
      </p:sp>
    </p:spTree>
    <p:extLst>
      <p:ext uri="{BB962C8B-B14F-4D97-AF65-F5344CB8AC3E}">
        <p14:creationId xmlns:p14="http://schemas.microsoft.com/office/powerpoint/2010/main" val="1746323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png"/><Relationship Id="rId4" Type="http://schemas.openxmlformats.org/officeDocument/2006/relationships/image" Target="../media/image1.jp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.xml"/><Relationship Id="rId3" Type="http://schemas.openxmlformats.org/officeDocument/2006/relationships/slideLayout" Target="../slideLayouts/slideLayout5.xml"/><Relationship Id="rId7" Type="http://schemas.openxmlformats.org/officeDocument/2006/relationships/slideLayout" Target="../slideLayouts/slideLayout9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11" Type="http://schemas.openxmlformats.org/officeDocument/2006/relationships/image" Target="../media/image3.jpg"/><Relationship Id="rId5" Type="http://schemas.openxmlformats.org/officeDocument/2006/relationships/slideLayout" Target="../slideLayouts/slideLayout7.xml"/><Relationship Id="rId10" Type="http://schemas.openxmlformats.org/officeDocument/2006/relationships/theme" Target="../theme/theme2.xml"/><Relationship Id="rId4" Type="http://schemas.openxmlformats.org/officeDocument/2006/relationships/slideLayout" Target="../slideLayouts/slideLayout6.xml"/><Relationship Id="rId9" Type="http://schemas.openxmlformats.org/officeDocument/2006/relationships/slideLayout" Target="../slideLayouts/slideLayout11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1.jpg"/><Relationship Id="rId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7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5.xml"/><Relationship Id="rId6" Type="http://schemas.openxmlformats.org/officeDocument/2006/relationships/theme" Target="../theme/theme4.xml"/><Relationship Id="rId5" Type="http://schemas.openxmlformats.org/officeDocument/2006/relationships/slideLayout" Target="../slideLayouts/slideLayout19.xml"/><Relationship Id="rId4" Type="http://schemas.openxmlformats.org/officeDocument/2006/relationships/slideLayout" Target="../slideLayouts/slideLayout18.xml"/></Relationships>
</file>

<file path=ppt/slideMasters/_rels/slideMaster5.xml.rels><?xml version="1.0" encoding="UTF-8" standalone="yes"?>
<Relationships xmlns="http://schemas.openxmlformats.org/package/2006/relationships"><Relationship Id="rId3" Type="http://schemas.openxmlformats.org/officeDocument/2006/relationships/theme" Target="../theme/theme5.xml"/><Relationship Id="rId2" Type="http://schemas.openxmlformats.org/officeDocument/2006/relationships/slideLayout" Target="../slideLayouts/slideLayout21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6.jpg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image" Target="../media/image7.jpg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theme" Target="../theme/theme6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3" Type="http://schemas.openxmlformats.org/officeDocument/2006/relationships/slideLayout" Target="../slideLayouts/slideLayout34.xml"/><Relationship Id="rId7" Type="http://schemas.openxmlformats.org/officeDocument/2006/relationships/slideLayout" Target="../slideLayouts/slideLayout38.xml"/><Relationship Id="rId2" Type="http://schemas.openxmlformats.org/officeDocument/2006/relationships/slideLayout" Target="../slideLayouts/slideLayout33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image" Target="../media/image9.png"/><Relationship Id="rId5" Type="http://schemas.openxmlformats.org/officeDocument/2006/relationships/slideLayout" Target="../slideLayouts/slideLayout36.xml"/><Relationship Id="rId10" Type="http://schemas.openxmlformats.org/officeDocument/2006/relationships/image" Target="../media/image8.jpg"/><Relationship Id="rId4" Type="http://schemas.openxmlformats.org/officeDocument/2006/relationships/slideLayout" Target="../slideLayouts/slideLayout35.xml"/><Relationship Id="rId9" Type="http://schemas.openxmlformats.org/officeDocument/2006/relationships/theme" Target="../theme/theme7.xml"/></Relationships>
</file>

<file path=ppt/slideMasters/_rels/slideMaster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theme" Target="../theme/theme8.xml"/><Relationship Id="rId1" Type="http://schemas.openxmlformats.org/officeDocument/2006/relationships/slideLayout" Target="../slideLayouts/slideLayout4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black and white logo&#10;&#10;Description automatically generated">
            <a:extLst>
              <a:ext uri="{FF2B5EF4-FFF2-40B4-BE49-F238E27FC236}">
                <a16:creationId xmlns:a16="http://schemas.microsoft.com/office/drawing/2014/main" id="{A73846C3-C8E4-D9E5-CBCC-80CB3031F9A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096090" y="3647123"/>
            <a:ext cx="2786380" cy="2019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86673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b="1" i="0" kern="1200">
          <a:solidFill>
            <a:schemeClr val="bg1"/>
          </a:solidFill>
          <a:latin typeface="Rethink Sans Extra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27283-13CD-97BB-15A7-C348A8344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18D76CC1-FD1C-CACA-78AC-2098CA2A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68469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tx2"/>
          </a:solidFill>
          <a:latin typeface="Rethink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3129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76" r:id="rId3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b="1" i="0" kern="1200">
          <a:solidFill>
            <a:schemeClr val="bg1"/>
          </a:solidFill>
          <a:latin typeface="Rethink Sans Extra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D33E28F-B7CF-DB70-EE04-544BF4B37040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68033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869774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b="1" i="0" kern="1200">
          <a:solidFill>
            <a:schemeClr val="bg1"/>
          </a:solidFill>
          <a:latin typeface="Rethink Sans Extra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27283-13CD-97BB-15A7-C348A8344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18D76CC1-FD1C-CACA-78AC-2098CA2A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1504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>
          <a:solidFill>
            <a:schemeClr val="accent1"/>
          </a:solidFill>
          <a:latin typeface="Rethink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10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327283-13CD-97BB-15A7-C348A83440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239520"/>
            <a:ext cx="10515600" cy="49374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Title Placeholder 8">
            <a:extLst>
              <a:ext uri="{FF2B5EF4-FFF2-40B4-BE49-F238E27FC236}">
                <a16:creationId xmlns:a16="http://schemas.microsoft.com/office/drawing/2014/main" id="{18D76CC1-FD1C-CACA-78AC-2098CA2AB8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1591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pic>
        <p:nvPicPr>
          <p:cNvPr id="8" name="Picture 7" descr="A blue and black logo&#10;&#10;Description automatically generated">
            <a:extLst>
              <a:ext uri="{FF2B5EF4-FFF2-40B4-BE49-F238E27FC236}">
                <a16:creationId xmlns:a16="http://schemas.microsoft.com/office/drawing/2014/main" id="{B332699A-8225-CC28-59FA-99F9A777AFF4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1333480" y="6161723"/>
            <a:ext cx="406400" cy="419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7045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i="0" kern="1200">
          <a:solidFill>
            <a:schemeClr val="bg1"/>
          </a:solidFill>
          <a:latin typeface="Rethink Sans" pitchFamily="2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761781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7" r:id="rId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9600" b="1" i="0" kern="1200">
          <a:solidFill>
            <a:schemeClr val="bg1"/>
          </a:solidFill>
          <a:latin typeface="Rethink Sans ExtraBold" pitchFamily="2" charset="77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lnSpc>
          <a:spcPct val="90000"/>
        </a:lnSpc>
        <a:spcBef>
          <a:spcPts val="0"/>
        </a:spcBef>
        <a:spcAft>
          <a:spcPts val="600"/>
        </a:spcAft>
        <a:buFont typeface="Arial" panose="020B0604020202020204" pitchFamily="34" charset="0"/>
        <a:buNone/>
        <a:defRPr sz="1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1pPr>
      <a:lvl2pPr marL="4572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4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2pPr>
      <a:lvl3pPr marL="9144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20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3pPr>
      <a:lvl4pPr marL="13716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4pPr>
      <a:lvl5pPr marL="1828800" indent="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1800" kern="1200">
          <a:solidFill>
            <a:schemeClr val="bg1"/>
          </a:solidFill>
          <a:latin typeface="Rethink Sans" pitchFamily="2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pexels.com/photo/selective-focus-photo-of-magnifying-glass-1194775/" TargetMode="Externa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awpixel.com/search/on%20the%20beach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orditout.com/word-cloud/4297662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isa82lot.blogspot.com/2016/02/que-es-un-vision-board-o-tablero-de.html" TargetMode="External"/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aesdes.org/2016/02/17/aspirations-3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rawpixel.com/image/417763/premium-photo-image-activity-adult-african-american" TargetMode="Externa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www.new-educ.com/%D8%A3%D9%87%D9%85%D9%8A%D8%A9-%D9%85%D9%87%D8%A7%D8%B1%D8%A9-%D8%A7%D9%84%D8%A7%D8%B3%D8%AA%D9%85%D8%A7%D8%B9" TargetMode="Externa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Relationship Id="rId4" Type="http://schemas.openxmlformats.org/officeDocument/2006/relationships/hyperlink" Target="https://scherlund.blogspot.com/2018/07/nina-schutzman-reporter-at-poughkeepsie.html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://news.schoolsdo.org/2017/12/santas-some-secret-pay-off-student-meal-balances/" TargetMode="External"/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DE8C26BD-1D38-2CDE-5728-DEFC52372E02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The Me I am Becoming</a:t>
            </a:r>
          </a:p>
        </p:txBody>
      </p:sp>
      <p:sp>
        <p:nvSpPr>
          <p:cNvPr id="6" name="Subtitle 5">
            <a:extLst>
              <a:ext uri="{FF2B5EF4-FFF2-40B4-BE49-F238E27FC236}">
                <a16:creationId xmlns:a16="http://schemas.microsoft.com/office/drawing/2014/main" id="{BCC19FB0-49AF-0666-B2B7-50090CCC0E7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i="1" dirty="0"/>
              <a:t>A Personal Vision for How I Want to Live, Lead, and Make an Impact</a:t>
            </a:r>
          </a:p>
          <a:p>
            <a:r>
              <a:rPr lang="en-US" i="1" dirty="0"/>
              <a:t>Learning Experience 5</a:t>
            </a:r>
          </a:p>
          <a:p>
            <a:r>
              <a:rPr lang="en-US" i="1" dirty="0"/>
              <a:t>DePaul University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1194387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3F7AC36D-D47C-8E14-EDC7-1FDBA55CD6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Me I Am Becoming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0738944-179E-79A3-81D4-F01F1D8A972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Successful civic leaders know what matters most and know how they want to help others. </a:t>
            </a:r>
          </a:p>
          <a:p>
            <a:pPr marL="0" indent="0">
              <a:buNone/>
            </a:pPr>
            <a:r>
              <a:rPr lang="en-US" dirty="0"/>
              <a:t>Civic leaders create a “vision” or goal for their leadership.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A vision is NOT a career path, or forever.  A vision is where you think you want to lead right now.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FF3C3FE-D2AE-C69B-8BE9-5C02DE4E5C8A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Today, you will create</a:t>
            </a:r>
          </a:p>
          <a:p>
            <a:pPr lvl="0"/>
            <a:r>
              <a:rPr lang="en-US" dirty="0"/>
              <a:t>A personal vision for how you want to live, lead, and make an impact</a:t>
            </a:r>
          </a:p>
          <a:p>
            <a:pPr lvl="0"/>
            <a:r>
              <a:rPr lang="en-US" dirty="0"/>
              <a:t>Look at who you are becoming, and what part of the world could become better because you showed up and helped?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842944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420DB0-D573-3AA6-A656-FAEE0C3AA1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Look Back for Clues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5A9C48-052F-5DFC-958F-020E7AAE153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To create your vision, look back on your life for clues.</a:t>
            </a:r>
          </a:p>
          <a:p>
            <a:pPr lvl="0"/>
            <a:r>
              <a:rPr lang="en-US" dirty="0"/>
              <a:t>Something I know about myself is __________.</a:t>
            </a:r>
          </a:p>
          <a:p>
            <a:pPr lvl="0"/>
            <a:r>
              <a:rPr lang="en-US" dirty="0"/>
              <a:t>Someone or something that shaped me is __________.</a:t>
            </a:r>
          </a:p>
          <a:p>
            <a:pPr lvl="0"/>
            <a:r>
              <a:rPr lang="en-US" dirty="0"/>
              <a:t>A value I want guiding me is __________.</a:t>
            </a:r>
          </a:p>
          <a:p>
            <a:pPr lvl="0"/>
            <a:r>
              <a:rPr lang="en-US" dirty="0"/>
              <a:t>A strength, interest, or gift I want to use more is __________.</a:t>
            </a:r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6" name="Content Placeholder 5" descr="Selective Focus Photo of Magnifying Glass · Free Stock Photo">
            <a:extLst>
              <a:ext uri="{FF2B5EF4-FFF2-40B4-BE49-F238E27FC236}">
                <a16:creationId xmlns:a16="http://schemas.microsoft.com/office/drawing/2014/main" id="{6A82E3DE-D061-E9FC-4E1F-E94282D79FE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7312554" y="1825625"/>
            <a:ext cx="2900892" cy="4351338"/>
          </a:xfrm>
        </p:spPr>
      </p:pic>
    </p:spTree>
    <p:extLst>
      <p:ext uri="{BB962C8B-B14F-4D97-AF65-F5344CB8AC3E}">
        <p14:creationId xmlns:p14="http://schemas.microsoft.com/office/powerpoint/2010/main" val="194406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Royalty Free On The Beach Stock Photos | rawpixel">
            <a:extLst>
              <a:ext uri="{FF2B5EF4-FFF2-40B4-BE49-F238E27FC236}">
                <a16:creationId xmlns:a16="http://schemas.microsoft.com/office/drawing/2014/main" id="{681B9665-7D02-53E7-8C61-8621B006588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8417" r="5926" b="-1"/>
          <a:stretch>
            <a:fillRect/>
          </a:stretch>
        </p:blipFill>
        <p:spPr>
          <a:xfrm>
            <a:off x="2522356" y="10"/>
            <a:ext cx="9669642" cy="6857990"/>
          </a:xfrm>
          <a:prstGeom prst="rect">
            <a:avLst/>
          </a:prstGeom>
        </p:spPr>
      </p:pic>
      <p:sp>
        <p:nvSpPr>
          <p:cNvPr id="13" name="Rectangle 12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F8DB8B-B12D-6D9C-C1D9-5AAE4344B8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chemeClr val="tx1"/>
                </a:solidFill>
                <a:latin typeface="+mj-lt"/>
              </a:rPr>
              <a:t>Imagine “You” One Year From Now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633CFC-E5C0-91E3-EEAC-EC1098C3F78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434201"/>
            <a:ext cx="3822189" cy="3742762"/>
          </a:xfr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z="2000">
                <a:latin typeface="+mn-lt"/>
              </a:rPr>
              <a:t>Someone says, 'You have really grown this year.'</a:t>
            </a:r>
          </a:p>
          <a:p>
            <a:pPr lvl="0"/>
            <a:r>
              <a:rPr lang="en-US" sz="2000">
                <a:latin typeface="+mn-lt"/>
              </a:rPr>
              <a:t>What would they have seen you do as a civic leader?</a:t>
            </a:r>
          </a:p>
          <a:p>
            <a:pPr lvl="0"/>
            <a:r>
              <a:rPr lang="en-US" sz="2000">
                <a:latin typeface="+mn-lt"/>
              </a:rPr>
              <a:t>How would people feel around you since you are leading?</a:t>
            </a:r>
          </a:p>
          <a:p>
            <a:pPr lvl="0"/>
            <a:r>
              <a:rPr lang="en-US" sz="2000">
                <a:latin typeface="+mn-lt"/>
              </a:rPr>
              <a:t>What in the school, community, or somewhere else, might be better because you took action to do something?</a:t>
            </a:r>
          </a:p>
          <a:p>
            <a:endParaRPr lang="en-US" sz="200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670701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A311A1-F44B-2848-F50F-7BDEE630A5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does a good “vision statement” look like?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E89E12-2FE0-5817-BD8A-14A54F83AB54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dirty="0"/>
              <a:t>It sounds like you.</a:t>
            </a:r>
          </a:p>
          <a:p>
            <a:pPr lvl="0"/>
            <a:r>
              <a:rPr lang="en-US" dirty="0"/>
              <a:t>It says how you want to act as a civic leader.</a:t>
            </a:r>
          </a:p>
          <a:p>
            <a:pPr lvl="0"/>
            <a:r>
              <a:rPr lang="en-US" dirty="0"/>
              <a:t>It points toward a goal you care about and want to improve.</a:t>
            </a:r>
          </a:p>
          <a:p>
            <a:pPr lvl="0"/>
            <a:r>
              <a:rPr lang="en-US" dirty="0"/>
              <a:t>It is short enough to remember.</a:t>
            </a:r>
          </a:p>
          <a:p>
            <a:pPr lvl="0"/>
            <a:r>
              <a:rPr lang="en-US" dirty="0"/>
              <a:t>It leaves room for you to grow.</a:t>
            </a:r>
          </a:p>
          <a:p>
            <a:endParaRPr lang="en-US" dirty="0"/>
          </a:p>
        </p:txBody>
      </p:sp>
      <p:pic>
        <p:nvPicPr>
          <p:cNvPr id="6" name="Content Placeholder 5" descr="Vision Statement – Word cloud – WordItOut">
            <a:extLst>
              <a:ext uri="{FF2B5EF4-FFF2-40B4-BE49-F238E27FC236}">
                <a16:creationId xmlns:a16="http://schemas.microsoft.com/office/drawing/2014/main" id="{ECE383F3-9E37-CEFA-D347-E25E808D342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172200" y="2394998"/>
            <a:ext cx="5181600" cy="3212592"/>
          </a:xfrm>
        </p:spPr>
      </p:pic>
    </p:spTree>
    <p:extLst>
      <p:ext uri="{BB962C8B-B14F-4D97-AF65-F5344CB8AC3E}">
        <p14:creationId xmlns:p14="http://schemas.microsoft.com/office/powerpoint/2010/main" val="239566973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9D9680-B4B4-C2ED-745C-AABA4CDED0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Sample Middle School Civic Leader Vision Statement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A2DF3E4-45E1-9554-A356-8DBFBF006242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lvl="0"/>
            <a:r>
              <a:rPr lang="en-US" dirty="0"/>
              <a:t>I want to be someone who helps little kids so that they can have fun and play rather than be on screens.</a:t>
            </a:r>
          </a:p>
          <a:p>
            <a:pPr lvl="0"/>
            <a:r>
              <a:rPr lang="en-US" dirty="0"/>
              <a:t>I will use my value of caring to lead ways to help kids play.</a:t>
            </a:r>
          </a:p>
          <a:p>
            <a:pPr lvl="0"/>
            <a:r>
              <a:rPr lang="en-US" dirty="0"/>
              <a:t>I can begin by talking to other students like me who want to help little kids.</a:t>
            </a:r>
          </a:p>
          <a:p>
            <a:endParaRPr lang="en-US" dirty="0"/>
          </a:p>
        </p:txBody>
      </p:sp>
      <p:pic>
        <p:nvPicPr>
          <p:cNvPr id="6" name="Content Placeholder 5" descr="IsaLot Scrapbooking: ¿Qué es un vision board o tablero de visión ...">
            <a:extLst>
              <a:ext uri="{FF2B5EF4-FFF2-40B4-BE49-F238E27FC236}">
                <a16:creationId xmlns:a16="http://schemas.microsoft.com/office/drawing/2014/main" id="{06A47443-080D-2598-639D-104F1047EB2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172200" y="2274094"/>
            <a:ext cx="5181600" cy="3454400"/>
          </a:xfrm>
        </p:spPr>
      </p:pic>
    </p:spTree>
    <p:extLst>
      <p:ext uri="{BB962C8B-B14F-4D97-AF65-F5344CB8AC3E}">
        <p14:creationId xmlns:p14="http://schemas.microsoft.com/office/powerpoint/2010/main" val="3264512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90F51A-59C2-6AA1-17CE-8FBD39E22F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Build Your Vision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31F2376-64EA-D857-D2DF-842AED80B37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Complete the following for you…</a:t>
            </a:r>
          </a:p>
          <a:p>
            <a:pPr lvl="0"/>
            <a:r>
              <a:rPr lang="en-US" dirty="0"/>
              <a:t>I want to be someone who __________ so that __________.</a:t>
            </a:r>
          </a:p>
          <a:p>
            <a:pPr lvl="0"/>
            <a:r>
              <a:rPr lang="en-US" dirty="0"/>
              <a:t>I will use my __________ to __________.</a:t>
            </a:r>
          </a:p>
          <a:p>
            <a:pPr lvl="0"/>
            <a:r>
              <a:rPr lang="en-US" dirty="0"/>
              <a:t>I can begin by __________.</a:t>
            </a:r>
          </a:p>
          <a:p>
            <a:endParaRPr lang="en-US" dirty="0"/>
          </a:p>
        </p:txBody>
      </p:sp>
      <p:pic>
        <p:nvPicPr>
          <p:cNvPr id="6" name="Content Placeholder 5" descr="Aspirations – Aesthetics of Design">
            <a:extLst>
              <a:ext uri="{FF2B5EF4-FFF2-40B4-BE49-F238E27FC236}">
                <a16:creationId xmlns:a16="http://schemas.microsoft.com/office/drawing/2014/main" id="{38B34F33-1E31-C650-0C29-69C348543A0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667500" y="2890044"/>
            <a:ext cx="4191000" cy="2222500"/>
          </a:xfrm>
        </p:spPr>
      </p:pic>
    </p:spTree>
    <p:extLst>
      <p:ext uri="{BB962C8B-B14F-4D97-AF65-F5344CB8AC3E}">
        <p14:creationId xmlns:p14="http://schemas.microsoft.com/office/powerpoint/2010/main" val="810296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CEFA56-D18E-303A-CD27-A124F33A20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600">
                <a:solidFill>
                  <a:schemeClr val="tx1"/>
                </a:solidFill>
                <a:latin typeface="+mj-lt"/>
              </a:rPr>
              <a:t>Make Your Impact Specific </a:t>
            </a:r>
          </a:p>
        </p:txBody>
      </p:sp>
      <p:sp>
        <p:nvSpPr>
          <p:cNvPr id="1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sX0" fmla="*/ 0 w 3474720"/>
              <a:gd name="csY0" fmla="*/ 0 h 18288"/>
              <a:gd name="csX1" fmla="*/ 694944 w 3474720"/>
              <a:gd name="csY1" fmla="*/ 0 h 18288"/>
              <a:gd name="csX2" fmla="*/ 1355141 w 3474720"/>
              <a:gd name="csY2" fmla="*/ 0 h 18288"/>
              <a:gd name="csX3" fmla="*/ 2015338 w 3474720"/>
              <a:gd name="csY3" fmla="*/ 0 h 18288"/>
              <a:gd name="csX4" fmla="*/ 2779776 w 3474720"/>
              <a:gd name="csY4" fmla="*/ 0 h 18288"/>
              <a:gd name="csX5" fmla="*/ 3474720 w 3474720"/>
              <a:gd name="csY5" fmla="*/ 0 h 18288"/>
              <a:gd name="csX6" fmla="*/ 3474720 w 3474720"/>
              <a:gd name="csY6" fmla="*/ 18288 h 18288"/>
              <a:gd name="csX7" fmla="*/ 2779776 w 3474720"/>
              <a:gd name="csY7" fmla="*/ 18288 h 18288"/>
              <a:gd name="csX8" fmla="*/ 2189074 w 3474720"/>
              <a:gd name="csY8" fmla="*/ 18288 h 18288"/>
              <a:gd name="csX9" fmla="*/ 1528877 w 3474720"/>
              <a:gd name="csY9" fmla="*/ 18288 h 18288"/>
              <a:gd name="csX10" fmla="*/ 868680 w 3474720"/>
              <a:gd name="csY10" fmla="*/ 18288 h 18288"/>
              <a:gd name="csX11" fmla="*/ 0 w 3474720"/>
              <a:gd name="csY11" fmla="*/ 18288 h 18288"/>
              <a:gd name="csX12" fmla="*/ 0 w 3474720"/>
              <a:gd name="csY12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65F541D-B4AD-26AC-DD02-D7A4353C58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080" y="2872899"/>
            <a:ext cx="4243589" cy="3320668"/>
          </a:xfrm>
        </p:spPr>
        <p:txBody>
          <a:bodyPr vert="horz" lIns="91440" tIns="45720" rIns="91440" bIns="45720" rtlCol="0">
            <a:normAutofit/>
          </a:bodyPr>
          <a:lstStyle/>
          <a:p>
            <a:pPr marL="0" lvl="0"/>
            <a:r>
              <a:rPr lang="en-US" sz="2200">
                <a:latin typeface="+mn-lt"/>
              </a:rPr>
              <a:t>Replace a vague phrase:</a:t>
            </a:r>
          </a:p>
          <a:p>
            <a:pPr marL="0" lvl="0"/>
            <a:r>
              <a:rPr lang="en-US" sz="2200">
                <a:latin typeface="+mn-lt"/>
              </a:rPr>
              <a:t>'help people' - Who? How?</a:t>
            </a:r>
          </a:p>
          <a:p>
            <a:pPr marL="0" lvl="0"/>
            <a:r>
              <a:rPr lang="en-US" sz="2200">
                <a:latin typeface="+mn-lt"/>
              </a:rPr>
              <a:t>'be successful' - What would success look like?</a:t>
            </a:r>
          </a:p>
          <a:p>
            <a:pPr marL="0" lvl="0"/>
            <a:r>
              <a:rPr lang="en-US" sz="2200">
                <a:latin typeface="+mn-lt"/>
              </a:rPr>
              <a:t>'make a difference' - What would become better?</a:t>
            </a:r>
          </a:p>
          <a:p>
            <a:endParaRPr lang="en-US" sz="2200">
              <a:latin typeface="+mn-lt"/>
            </a:endParaRPr>
          </a:p>
        </p:txBody>
      </p:sp>
      <p:pic>
        <p:nvPicPr>
          <p:cNvPr id="6" name="Content Placeholder 5" descr="Kids learning how to recycle trash | Royalty free stock photo - 417763">
            <a:extLst>
              <a:ext uri="{FF2B5EF4-FFF2-40B4-BE49-F238E27FC236}">
                <a16:creationId xmlns:a16="http://schemas.microsoft.com/office/drawing/2014/main" id="{EDA0BB87-AEA7-DAD2-1A79-981596485645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l="7007" r="26040" b="-1"/>
          <a:stretch>
            <a:fillRect/>
          </a:stretch>
        </p:blipFill>
        <p:spPr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9436528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B971709-5501-9B73-8F81-72AE1A3F01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100">
                <a:solidFill>
                  <a:schemeClr val="tx1"/>
                </a:solidFill>
                <a:latin typeface="+mj-lt"/>
              </a:rPr>
              <a:t>Hear What a Partner Hears </a:t>
            </a:r>
          </a:p>
        </p:txBody>
      </p:sp>
      <p:pic>
        <p:nvPicPr>
          <p:cNvPr id="10" name="Content Placeholder 9" descr="أهمية مهارة الاستماع وإجراءاتها التطبيقية، وأنشطتها الصفية وغير الصفية ...">
            <a:extLst>
              <a:ext uri="{FF2B5EF4-FFF2-40B4-BE49-F238E27FC236}">
                <a16:creationId xmlns:a16="http://schemas.microsoft.com/office/drawing/2014/main" id="{61A2758F-31C4-A197-A56E-AA534CF086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rcRect b="17827"/>
          <a:stretch>
            <a:fillRect/>
          </a:stretch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7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sX0" fmla="*/ 0 w 1371600"/>
              <a:gd name="csY0" fmla="*/ 0 h 18288"/>
              <a:gd name="csX1" fmla="*/ 685800 w 1371600"/>
              <a:gd name="csY1" fmla="*/ 0 h 18288"/>
              <a:gd name="csX2" fmla="*/ 1371600 w 1371600"/>
              <a:gd name="csY2" fmla="*/ 0 h 18288"/>
              <a:gd name="csX3" fmla="*/ 1371600 w 1371600"/>
              <a:gd name="csY3" fmla="*/ 18288 h 18288"/>
              <a:gd name="csX4" fmla="*/ 713232 w 1371600"/>
              <a:gd name="csY4" fmla="*/ 18288 h 18288"/>
              <a:gd name="csX5" fmla="*/ 0 w 1371600"/>
              <a:gd name="csY5" fmla="*/ 18288 h 18288"/>
              <a:gd name="csX6" fmla="*/ 0 w 1371600"/>
              <a:gd name="csY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34D3B4-B9FD-107D-173B-678AF162370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54294" y="4777739"/>
            <a:ext cx="6897626" cy="1848529"/>
          </a:xfrm>
        </p:spPr>
        <p:txBody>
          <a:bodyPr vert="horz" lIns="91440" tIns="45720" rIns="91440" bIns="45720" rtlCol="0" anchor="ctr">
            <a:normAutofit fontScale="85000" lnSpcReduction="20000"/>
          </a:bodyPr>
          <a:lstStyle/>
          <a:p>
            <a:pPr marL="0" lvl="0"/>
            <a:r>
              <a:rPr lang="en-US" sz="2600" dirty="0"/>
              <a:t>Read your vision or let your partner read it silently.</a:t>
            </a:r>
          </a:p>
          <a:p>
            <a:pPr marL="0" lvl="0"/>
            <a:r>
              <a:rPr lang="en-US" sz="2600" dirty="0"/>
              <a:t>Partner response:</a:t>
            </a:r>
          </a:p>
          <a:p>
            <a:pPr lvl="0"/>
            <a:r>
              <a:rPr lang="en-US" sz="2600" dirty="0"/>
              <a:t>'I hear that you care about __________.'</a:t>
            </a:r>
          </a:p>
          <a:p>
            <a:pPr lvl="0"/>
            <a:r>
              <a:rPr lang="en-US" sz="2600" dirty="0"/>
              <a:t>'I can picture you __________.'</a:t>
            </a:r>
          </a:p>
          <a:p>
            <a:pPr lvl="0"/>
            <a:r>
              <a:rPr lang="en-US" sz="2600" dirty="0"/>
              <a:t>'I wonder if you want to say more about __________.'</a:t>
            </a:r>
          </a:p>
          <a:p>
            <a:endParaRPr lang="en-US" sz="1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99575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7DEDBF-AF0D-BAE6-6B61-7D638F41F7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One Step This Week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462713-622B-3A3D-F1CC-E3A86F52C0E7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dirty="0"/>
              <a:t>What is one action you can take in the next week?</a:t>
            </a:r>
          </a:p>
          <a:p>
            <a:pPr lvl="0"/>
            <a:r>
              <a:rPr lang="en-US" dirty="0"/>
              <a:t>My action: __________</a:t>
            </a:r>
          </a:p>
          <a:p>
            <a:pPr lvl="0"/>
            <a:r>
              <a:rPr lang="en-US" dirty="0"/>
              <a:t>When or where I will try it: __________</a:t>
            </a:r>
          </a:p>
          <a:p>
            <a:pPr lvl="0"/>
            <a:r>
              <a:rPr lang="en-US" dirty="0"/>
              <a:t>How this connects to my action research project: __________</a:t>
            </a:r>
          </a:p>
          <a:p>
            <a:endParaRPr lang="en-US" dirty="0"/>
          </a:p>
        </p:txBody>
      </p:sp>
      <p:pic>
        <p:nvPicPr>
          <p:cNvPr id="6" name="Content Placeholder 5" descr="Helge Scherlund's eLearning News: Smartphone camp: Poughkeepsie ...">
            <a:extLst>
              <a:ext uri="{FF2B5EF4-FFF2-40B4-BE49-F238E27FC236}">
                <a16:creationId xmlns:a16="http://schemas.microsoft.com/office/drawing/2014/main" id="{CBD97EF8-4FCD-E7D2-F98A-B741787BE600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837473B0-CC2E-450A-ABE3-18F120FF3D39}">
                <a1611:picAttrSrcUrl xmlns:a1611="http://schemas.microsoft.com/office/drawing/2016/11/main" r:id="rId4"/>
              </a:ext>
            </a:extLst>
          </a:blip>
          <a:stretch>
            <a:fillRect/>
          </a:stretch>
        </p:blipFill>
        <p:spPr>
          <a:xfrm>
            <a:off x="6172200" y="2288487"/>
            <a:ext cx="5181600" cy="3425613"/>
          </a:xfrm>
        </p:spPr>
      </p:pic>
    </p:spTree>
    <p:extLst>
      <p:ext uri="{BB962C8B-B14F-4D97-AF65-F5344CB8AC3E}">
        <p14:creationId xmlns:p14="http://schemas.microsoft.com/office/powerpoint/2010/main" val="37568417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1595A09-E336-4D1B-9B3A-06A2287A54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9CA1CA0-560F-B4CE-719A-E993257BB7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4777739"/>
            <a:ext cx="3418990" cy="1412119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800">
                <a:solidFill>
                  <a:schemeClr val="tx1"/>
                </a:solidFill>
                <a:latin typeface="+mj-lt"/>
              </a:rPr>
              <a:t>Closing </a:t>
            </a:r>
          </a:p>
        </p:txBody>
      </p:sp>
      <p:pic>
        <p:nvPicPr>
          <p:cNvPr id="6" name="Content Placeholder 5" descr="Santas, some secret, pay off student meal balances | Voxitatis Blog">
            <a:extLst>
              <a:ext uri="{FF2B5EF4-FFF2-40B4-BE49-F238E27FC236}">
                <a16:creationId xmlns:a16="http://schemas.microsoft.com/office/drawing/2014/main" id="{F2B3E06C-F015-3E5C-6C0F-C9F15BCCD54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rcRect t="12527" b="31249"/>
          <a:stretch>
            <a:fillRect/>
          </a:stretch>
        </p:blipFill>
        <p:spPr>
          <a:xfrm>
            <a:off x="20" y="10"/>
            <a:ext cx="12191980" cy="4558420"/>
          </a:xfrm>
          <a:custGeom>
            <a:avLst/>
            <a:gdLst/>
            <a:ahLst/>
            <a:cxnLst/>
            <a:rect l="l" t="t" r="r" b="b"/>
            <a:pathLst>
              <a:path w="12188952" h="4558430">
                <a:moveTo>
                  <a:pt x="6789701" y="4490221"/>
                </a:moveTo>
                <a:lnTo>
                  <a:pt x="6788702" y="4490299"/>
                </a:lnTo>
                <a:lnTo>
                  <a:pt x="6788476" y="4490833"/>
                </a:lnTo>
                <a:close/>
                <a:moveTo>
                  <a:pt x="0" y="0"/>
                </a:moveTo>
                <a:lnTo>
                  <a:pt x="12188952" y="0"/>
                </a:lnTo>
                <a:lnTo>
                  <a:pt x="12188952" y="3596895"/>
                </a:lnTo>
                <a:lnTo>
                  <a:pt x="12061096" y="3635026"/>
                </a:lnTo>
                <a:cubicBezTo>
                  <a:pt x="11933500" y="3671240"/>
                  <a:pt x="11805390" y="3705769"/>
                  <a:pt x="11676800" y="3738601"/>
                </a:cubicBezTo>
                <a:cubicBezTo>
                  <a:pt x="11262789" y="3846108"/>
                  <a:pt x="10845343" y="3939710"/>
                  <a:pt x="10425355" y="4022140"/>
                </a:cubicBezTo>
                <a:cubicBezTo>
                  <a:pt x="10092810" y="4087351"/>
                  <a:pt x="9759033" y="4145748"/>
                  <a:pt x="9424022" y="4197302"/>
                </a:cubicBezTo>
                <a:cubicBezTo>
                  <a:pt x="9102997" y="4246959"/>
                  <a:pt x="8781133" y="4291526"/>
                  <a:pt x="8458419" y="4331003"/>
                </a:cubicBezTo>
                <a:cubicBezTo>
                  <a:pt x="8211360" y="4361169"/>
                  <a:pt x="7963792" y="4386742"/>
                  <a:pt x="7715970" y="4410950"/>
                </a:cubicBezTo>
                <a:lnTo>
                  <a:pt x="6951716" y="4476730"/>
                </a:lnTo>
                <a:lnTo>
                  <a:pt x="6936303" y="4478801"/>
                </a:lnTo>
                <a:lnTo>
                  <a:pt x="6790448" y="4490162"/>
                </a:lnTo>
                <a:lnTo>
                  <a:pt x="6799941" y="4491982"/>
                </a:lnTo>
                <a:cubicBezTo>
                  <a:pt x="6811623" y="4492448"/>
                  <a:pt x="6823734" y="4490275"/>
                  <a:pt x="6835432" y="4490275"/>
                </a:cubicBezTo>
                <a:cubicBezTo>
                  <a:pt x="6851580" y="4490275"/>
                  <a:pt x="6867729" y="4487668"/>
                  <a:pt x="6884003" y="4487297"/>
                </a:cubicBezTo>
                <a:cubicBezTo>
                  <a:pt x="7115805" y="4481835"/>
                  <a:pt x="7347351" y="4469668"/>
                  <a:pt x="7578771" y="4454770"/>
                </a:cubicBezTo>
                <a:cubicBezTo>
                  <a:pt x="7927552" y="4432302"/>
                  <a:pt x="8276080" y="4404123"/>
                  <a:pt x="8623845" y="4367873"/>
                </a:cubicBezTo>
                <a:cubicBezTo>
                  <a:pt x="8909939" y="4338575"/>
                  <a:pt x="9195310" y="4303940"/>
                  <a:pt x="9479970" y="4263967"/>
                </a:cubicBezTo>
                <a:cubicBezTo>
                  <a:pt x="9864901" y="4209593"/>
                  <a:pt x="10248014" y="4144879"/>
                  <a:pt x="10629308" y="4069810"/>
                </a:cubicBezTo>
                <a:cubicBezTo>
                  <a:pt x="11090114" y="3978690"/>
                  <a:pt x="11546975" y="3871184"/>
                  <a:pt x="11998498" y="3743816"/>
                </a:cubicBezTo>
                <a:lnTo>
                  <a:pt x="12188952" y="3687715"/>
                </a:lnTo>
                <a:lnTo>
                  <a:pt x="12188952" y="3742439"/>
                </a:lnTo>
                <a:lnTo>
                  <a:pt x="11829257" y="3846853"/>
                </a:lnTo>
                <a:cubicBezTo>
                  <a:pt x="11534769" y="3926550"/>
                  <a:pt x="11238120" y="3997436"/>
                  <a:pt x="10939183" y="4061368"/>
                </a:cubicBezTo>
                <a:cubicBezTo>
                  <a:pt x="10622824" y="4129150"/>
                  <a:pt x="10304941" y="4189147"/>
                  <a:pt x="9985530" y="4241373"/>
                </a:cubicBezTo>
                <a:cubicBezTo>
                  <a:pt x="9720036" y="4284822"/>
                  <a:pt x="9453814" y="4323467"/>
                  <a:pt x="9186882" y="4357320"/>
                </a:cubicBezTo>
                <a:cubicBezTo>
                  <a:pt x="8984197" y="4382894"/>
                  <a:pt x="8781514" y="4406977"/>
                  <a:pt x="8578198" y="4426839"/>
                </a:cubicBezTo>
                <a:cubicBezTo>
                  <a:pt x="8340547" y="4449559"/>
                  <a:pt x="8102644" y="4471034"/>
                  <a:pt x="7864358" y="4488290"/>
                </a:cubicBezTo>
                <a:cubicBezTo>
                  <a:pt x="7554994" y="4510634"/>
                  <a:pt x="7245502" y="4528512"/>
                  <a:pt x="6935502" y="4539684"/>
                </a:cubicBezTo>
                <a:cubicBezTo>
                  <a:pt x="6782917" y="4545147"/>
                  <a:pt x="6630334" y="4548995"/>
                  <a:pt x="6477750" y="4553587"/>
                </a:cubicBezTo>
                <a:cubicBezTo>
                  <a:pt x="6439195" y="4551503"/>
                  <a:pt x="6400529" y="4553128"/>
                  <a:pt x="6362294" y="4558430"/>
                </a:cubicBezTo>
                <a:lnTo>
                  <a:pt x="6057129" y="4558430"/>
                </a:lnTo>
                <a:lnTo>
                  <a:pt x="5977784" y="4553836"/>
                </a:lnTo>
                <a:cubicBezTo>
                  <a:pt x="5740261" y="4541423"/>
                  <a:pt x="5502739" y="4527644"/>
                  <a:pt x="5265087" y="4517587"/>
                </a:cubicBezTo>
                <a:cubicBezTo>
                  <a:pt x="4958267" y="4505171"/>
                  <a:pt x="4651826" y="4484691"/>
                  <a:pt x="4346277" y="4455517"/>
                </a:cubicBezTo>
                <a:cubicBezTo>
                  <a:pt x="4021654" y="4424605"/>
                  <a:pt x="3697795" y="4389970"/>
                  <a:pt x="3373045" y="4356948"/>
                </a:cubicBezTo>
                <a:cubicBezTo>
                  <a:pt x="3035412" y="4322686"/>
                  <a:pt x="2698456" y="4283047"/>
                  <a:pt x="2362173" y="4238021"/>
                </a:cubicBezTo>
                <a:cubicBezTo>
                  <a:pt x="1984692" y="4187868"/>
                  <a:pt x="1608364" y="4130142"/>
                  <a:pt x="1233177" y="4064845"/>
                </a:cubicBezTo>
                <a:cubicBezTo>
                  <a:pt x="842181" y="3996132"/>
                  <a:pt x="453758" y="3917644"/>
                  <a:pt x="68500" y="3825138"/>
                </a:cubicBezTo>
                <a:lnTo>
                  <a:pt x="0" y="3807783"/>
                </a:lnTo>
                <a:lnTo>
                  <a:pt x="0" y="3751294"/>
                </a:lnTo>
                <a:lnTo>
                  <a:pt x="72441" y="3770071"/>
                </a:lnTo>
                <a:cubicBezTo>
                  <a:pt x="247961" y="3812249"/>
                  <a:pt x="424164" y="3851509"/>
                  <a:pt x="600716" y="3888441"/>
                </a:cubicBezTo>
                <a:cubicBezTo>
                  <a:pt x="988279" y="3969255"/>
                  <a:pt x="1378133" y="4038153"/>
                  <a:pt x="1769512" y="4098609"/>
                </a:cubicBezTo>
                <a:cubicBezTo>
                  <a:pt x="2052426" y="4142185"/>
                  <a:pt x="2335725" y="4182282"/>
                  <a:pt x="2613554" y="4215551"/>
                </a:cubicBezTo>
                <a:cubicBezTo>
                  <a:pt x="2605544" y="4218158"/>
                  <a:pt x="2594611" y="4208102"/>
                  <a:pt x="2581134" y="4205620"/>
                </a:cubicBezTo>
                <a:cubicBezTo>
                  <a:pt x="2087178" y="4113668"/>
                  <a:pt x="1597684" y="4002775"/>
                  <a:pt x="1112635" y="3872923"/>
                </a:cubicBezTo>
                <a:cubicBezTo>
                  <a:pt x="880453" y="3810852"/>
                  <a:pt x="649713" y="3744374"/>
                  <a:pt x="420412" y="3673490"/>
                </a:cubicBezTo>
                <a:lnTo>
                  <a:pt x="0" y="3534573"/>
                </a:lnTo>
                <a:close/>
              </a:path>
            </a:pathLst>
          </a:custGeom>
        </p:spPr>
      </p:pic>
      <p:sp>
        <p:nvSpPr>
          <p:cNvPr id="13" name="sketch line">
            <a:extLst>
              <a:ext uri="{FF2B5EF4-FFF2-40B4-BE49-F238E27FC236}">
                <a16:creationId xmlns:a16="http://schemas.microsoft.com/office/drawing/2014/main" id="{3540989C-C7B8-473B-BF87-6F2DA6A900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3661305" y="5468206"/>
            <a:ext cx="1371600" cy="18288"/>
          </a:xfrm>
          <a:custGeom>
            <a:avLst/>
            <a:gdLst>
              <a:gd name="csX0" fmla="*/ 0 w 1371600"/>
              <a:gd name="csY0" fmla="*/ 0 h 18288"/>
              <a:gd name="csX1" fmla="*/ 685800 w 1371600"/>
              <a:gd name="csY1" fmla="*/ 0 h 18288"/>
              <a:gd name="csX2" fmla="*/ 1371600 w 1371600"/>
              <a:gd name="csY2" fmla="*/ 0 h 18288"/>
              <a:gd name="csX3" fmla="*/ 1371600 w 1371600"/>
              <a:gd name="csY3" fmla="*/ 18288 h 18288"/>
              <a:gd name="csX4" fmla="*/ 713232 w 1371600"/>
              <a:gd name="csY4" fmla="*/ 18288 h 18288"/>
              <a:gd name="csX5" fmla="*/ 0 w 1371600"/>
              <a:gd name="csY5" fmla="*/ 18288 h 18288"/>
              <a:gd name="csX6" fmla="*/ 0 w 1371600"/>
              <a:gd name="csY6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</a:cxnLst>
            <a:rect l="l" t="t" r="r" b="b"/>
            <a:pathLst>
              <a:path w="1371600" h="18288" fill="none" extrusionOk="0">
                <a:moveTo>
                  <a:pt x="0" y="0"/>
                </a:moveTo>
                <a:cubicBezTo>
                  <a:pt x="247303" y="31625"/>
                  <a:pt x="422310" y="-25629"/>
                  <a:pt x="685800" y="0"/>
                </a:cubicBezTo>
                <a:cubicBezTo>
                  <a:pt x="949290" y="25629"/>
                  <a:pt x="1192357" y="6696"/>
                  <a:pt x="1371600" y="0"/>
                </a:cubicBezTo>
                <a:cubicBezTo>
                  <a:pt x="1371355" y="6649"/>
                  <a:pt x="1371915" y="11310"/>
                  <a:pt x="1371600" y="18288"/>
                </a:cubicBezTo>
                <a:cubicBezTo>
                  <a:pt x="1107995" y="26464"/>
                  <a:pt x="1033361" y="32942"/>
                  <a:pt x="713232" y="18288"/>
                </a:cubicBezTo>
                <a:cubicBezTo>
                  <a:pt x="393103" y="3634"/>
                  <a:pt x="289343" y="43221"/>
                  <a:pt x="0" y="18288"/>
                </a:cubicBezTo>
                <a:cubicBezTo>
                  <a:pt x="-459" y="11562"/>
                  <a:pt x="-31" y="5093"/>
                  <a:pt x="0" y="0"/>
                </a:cubicBezTo>
                <a:close/>
              </a:path>
              <a:path w="1371600" h="18288" stroke="0" extrusionOk="0">
                <a:moveTo>
                  <a:pt x="0" y="0"/>
                </a:moveTo>
                <a:cubicBezTo>
                  <a:pt x="170249" y="-24099"/>
                  <a:pt x="504634" y="14338"/>
                  <a:pt x="644652" y="0"/>
                </a:cubicBezTo>
                <a:cubicBezTo>
                  <a:pt x="784670" y="-14338"/>
                  <a:pt x="1087773" y="8679"/>
                  <a:pt x="1371600" y="0"/>
                </a:cubicBezTo>
                <a:cubicBezTo>
                  <a:pt x="1372456" y="3662"/>
                  <a:pt x="1371030" y="13946"/>
                  <a:pt x="1371600" y="18288"/>
                </a:cubicBezTo>
                <a:cubicBezTo>
                  <a:pt x="1176823" y="-1409"/>
                  <a:pt x="900830" y="9989"/>
                  <a:pt x="713232" y="18288"/>
                </a:cubicBezTo>
                <a:cubicBezTo>
                  <a:pt x="525634" y="26587"/>
                  <a:pt x="282837" y="5724"/>
                  <a:pt x="0" y="18288"/>
                </a:cubicBezTo>
                <a:cubicBezTo>
                  <a:pt x="367" y="13143"/>
                  <a:pt x="-823" y="5844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615697673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4F6056-6957-3687-5B59-290477D06C1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654294" y="4777739"/>
            <a:ext cx="6897626" cy="1399223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200">
                <a:latin typeface="+mn-lt"/>
              </a:rPr>
              <a:t>Who can you share your vision with today?</a:t>
            </a:r>
          </a:p>
          <a:p>
            <a:r>
              <a:rPr lang="en-US" sz="2200">
                <a:latin typeface="+mn-lt"/>
              </a:rPr>
              <a:t>How can you use what you have learned about your vision?</a:t>
            </a:r>
          </a:p>
        </p:txBody>
      </p:sp>
    </p:spTree>
    <p:extLst>
      <p:ext uri="{BB962C8B-B14F-4D97-AF65-F5344CB8AC3E}">
        <p14:creationId xmlns:p14="http://schemas.microsoft.com/office/powerpoint/2010/main" val="1835176382"/>
      </p:ext>
    </p:extLst>
  </p:cSld>
  <p:clrMapOvr>
    <a:masterClrMapping/>
  </p:clrMapOvr>
</p:sld>
</file>

<file path=ppt/theme/theme1.xml><?xml version="1.0" encoding="utf-8"?>
<a:theme xmlns:a="http://schemas.openxmlformats.org/drawingml/2006/main" name="5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3_Office Theme">
  <a:themeElements>
    <a:clrScheme name="Blue">
      <a:dk1>
        <a:sysClr val="windowText" lastClr="000000"/>
      </a:dk1>
      <a:lt1>
        <a:sysClr val="window" lastClr="FFFFFF"/>
      </a:lt1>
      <a:dk2>
        <a:srgbClr val="17406D"/>
      </a:dk2>
      <a:lt2>
        <a:srgbClr val="DBEF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4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Custom Design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5.xml><?xml version="1.0" encoding="utf-8"?>
<a:theme xmlns:a="http://schemas.openxmlformats.org/drawingml/2006/main" name="7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6.xml><?xml version="1.0" encoding="utf-8"?>
<a:theme xmlns:a="http://schemas.openxmlformats.org/drawingml/2006/main" name="1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7.xml><?xml version="1.0" encoding="utf-8"?>
<a:theme xmlns:a="http://schemas.openxmlformats.org/drawingml/2006/main" name="2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8.xml><?xml version="1.0" encoding="utf-8"?>
<a:theme xmlns:a="http://schemas.openxmlformats.org/drawingml/2006/main" name="6_Office Theme">
  <a:themeElements>
    <a:clrScheme name="DePaul Theme PPT">
      <a:dk1>
        <a:srgbClr val="000000"/>
      </a:dk1>
      <a:lt1>
        <a:srgbClr val="FFFFFF"/>
      </a:lt1>
      <a:dk2>
        <a:srgbClr val="00205B"/>
      </a:dk2>
      <a:lt2>
        <a:srgbClr val="DCDDDE"/>
      </a:lt2>
      <a:accent1>
        <a:srgbClr val="003CA5"/>
      </a:accent1>
      <a:accent2>
        <a:srgbClr val="00205B"/>
      </a:accent2>
      <a:accent3>
        <a:srgbClr val="0071CE"/>
      </a:accent3>
      <a:accent4>
        <a:srgbClr val="A0E6E1"/>
      </a:accent4>
      <a:accent5>
        <a:srgbClr val="FFB600"/>
      </a:accent5>
      <a:accent6>
        <a:srgbClr val="000000"/>
      </a:accent6>
      <a:hlink>
        <a:srgbClr val="003CA5"/>
      </a:hlink>
      <a:folHlink>
        <a:srgbClr val="923CBC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UWIDE Theme1 presentation</Template>
  <TotalTime>1988</TotalTime>
  <Words>762</Words>
  <Application>Microsoft Macintosh PowerPoint</Application>
  <PresentationFormat>Widescreen</PresentationFormat>
  <Paragraphs>73</Paragraphs>
  <Slides>11</Slides>
  <Notes>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8</vt:i4>
      </vt:variant>
      <vt:variant>
        <vt:lpstr>Slide Titles</vt:lpstr>
      </vt:variant>
      <vt:variant>
        <vt:i4>11</vt:i4>
      </vt:variant>
    </vt:vector>
  </HeadingPairs>
  <TitlesOfParts>
    <vt:vector size="26" baseType="lpstr">
      <vt:lpstr>Rethink Sans</vt:lpstr>
      <vt:lpstr>Rethink Sans ExtraBold</vt:lpstr>
      <vt:lpstr>Rethink Sans Medium</vt:lpstr>
      <vt:lpstr>Rethink Sans SemiBold</vt:lpstr>
      <vt:lpstr>Aptos</vt:lpstr>
      <vt:lpstr>Arial</vt:lpstr>
      <vt:lpstr>Garamond</vt:lpstr>
      <vt:lpstr>5_Office Theme</vt:lpstr>
      <vt:lpstr>3_Office Theme</vt:lpstr>
      <vt:lpstr>4_Office Theme</vt:lpstr>
      <vt:lpstr>Custom Design</vt:lpstr>
      <vt:lpstr>7_Office Theme</vt:lpstr>
      <vt:lpstr>1_Office Theme</vt:lpstr>
      <vt:lpstr>2_Office Theme</vt:lpstr>
      <vt:lpstr>6_Office Theme</vt:lpstr>
      <vt:lpstr>The Me I am Becoming</vt:lpstr>
      <vt:lpstr>The Me I Am Becoming </vt:lpstr>
      <vt:lpstr>Look Back for Clues </vt:lpstr>
      <vt:lpstr>Imagine “You” One Year From Now </vt:lpstr>
      <vt:lpstr>What does a good “vision statement” look like? </vt:lpstr>
      <vt:lpstr>Sample Middle School Civic Leader Vision Statement</vt:lpstr>
      <vt:lpstr>Build Your Vision </vt:lpstr>
      <vt:lpstr>Make Your Impact Specific </vt:lpstr>
      <vt:lpstr>Hear What a Partner Hears </vt:lpstr>
      <vt:lpstr>One Step This Week </vt:lpstr>
      <vt:lpstr>Closing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Donna Foiles-Kiel</dc:creator>
  <cp:lastModifiedBy>Donna Foiles-Kiel</cp:lastModifiedBy>
  <cp:revision>13</cp:revision>
  <dcterms:created xsi:type="dcterms:W3CDTF">2026-07-09T15:48:22Z</dcterms:created>
  <dcterms:modified xsi:type="dcterms:W3CDTF">2026-09-13T21:57:45Z</dcterms:modified>
</cp:coreProperties>
</file>